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4"/>
  </p:sldMasterIdLst>
  <p:notesMasterIdLst>
    <p:notesMasterId r:id="rId23"/>
  </p:notesMasterIdLst>
  <p:sldIdLst>
    <p:sldId id="280" r:id="rId5"/>
    <p:sldId id="279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4" r:id="rId19"/>
    <p:sldId id="277" r:id="rId20"/>
    <p:sldId id="275" r:id="rId21"/>
    <p:sldId id="278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Choi" initials="HC" lastIdx="1" clrIdx="0">
    <p:extLst>
      <p:ext uri="{19B8F6BF-5375-455C-9EA6-DF929625EA0E}">
        <p15:presenceInfo xmlns:p15="http://schemas.microsoft.com/office/powerpoint/2012/main" userId="S::Hannah.Choi@phe.gov.uk::4ff1da25-6d8f-4961-ad82-912a5d733a4c" providerId="AD"/>
      </p:ext>
    </p:extLst>
  </p:cmAuthor>
  <p:cmAuthor id="2" name="Lababa Hasan" initials="LH" lastIdx="1" clrIdx="1">
    <p:extLst>
      <p:ext uri="{19B8F6BF-5375-455C-9EA6-DF929625EA0E}">
        <p15:presenceInfo xmlns:p15="http://schemas.microsoft.com/office/powerpoint/2012/main" userId="S::Lababa.Hasan@phe.gov.uk::a591f956-79f6-4bc4-a567-aa744920ec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91"/>
    <a:srgbClr val="00AB8E"/>
    <a:srgbClr val="00AE8E"/>
    <a:srgbClr val="00AB9E"/>
    <a:srgbClr val="00A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707" autoAdjust="0"/>
  </p:normalViewPr>
  <p:slideViewPr>
    <p:cSldViewPr>
      <p:cViewPr varScale="1">
        <p:scale>
          <a:sx n="75" d="100"/>
          <a:sy n="75" d="100"/>
        </p:scale>
        <p:origin x="300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COL19.phe.gov.uk\Colindale_Data\HQ%20Group%20and%20LARS\Group%20Data\Bacteraemia\ICU%20surveillance\Quarterly%20Reports\AZ\Q21\Surveillance%20Update\Participation\Actively%20participating%20uni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COL19.phe.gov.uk\Colindale_Data\HQ%20Group%20and%20LARS\Group%20Data\Bacteraemia\ICU%20surveillance\Quarterly%20Reports\AZ\Q21\Surveillance%20Update\Participation\Actively%20participating%20uni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COL19.phe.gov.uk\Colindale_Data\HQ%20Group%20and%20LARS\Group%20Data\Bacteraemia\ICU%20surveillance\Quarterly%20Reports\AZ\Q21\Surveillance%20Update\Participation\Actively%20participating%20uni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[Actively participating units.xlsx]adult!PivotTable2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Adult CCUs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adult!$B$3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multiLvlStrRef>
              <c:f>adult!$A$4:$A$31</c:f>
              <c:multiLvlStrCache>
                <c:ptCount val="21"/>
                <c:lvl>
                  <c:pt idx="0">
                    <c:v>May-Jun</c:v>
                  </c:pt>
                  <c:pt idx="1">
                    <c:v>Jul-Sep</c:v>
                  </c:pt>
                  <c:pt idx="2">
                    <c:v>Oct-Dec</c:v>
                  </c:pt>
                  <c:pt idx="3">
                    <c:v>Jan-Mar</c:v>
                  </c:pt>
                  <c:pt idx="4">
                    <c:v>Apr-Jun</c:v>
                  </c:pt>
                  <c:pt idx="5">
                    <c:v>Jul-Sep</c:v>
                  </c:pt>
                  <c:pt idx="6">
                    <c:v>Oct-Dec</c:v>
                  </c:pt>
                  <c:pt idx="7">
                    <c:v>Jan-Mar</c:v>
                  </c:pt>
                  <c:pt idx="8">
                    <c:v>Apr-Jun</c:v>
                  </c:pt>
                  <c:pt idx="9">
                    <c:v>Jul-Sep</c:v>
                  </c:pt>
                  <c:pt idx="10">
                    <c:v>Oct-Dec</c:v>
                  </c:pt>
                  <c:pt idx="11">
                    <c:v>Jan-Mar</c:v>
                  </c:pt>
                  <c:pt idx="12">
                    <c:v>Apr-Jun</c:v>
                  </c:pt>
                  <c:pt idx="13">
                    <c:v>Jul-Sep</c:v>
                  </c:pt>
                  <c:pt idx="14">
                    <c:v>Oct-Dec</c:v>
                  </c:pt>
                  <c:pt idx="15">
                    <c:v>Jan-Mar</c:v>
                  </c:pt>
                  <c:pt idx="16">
                    <c:v>Apr-Jun</c:v>
                  </c:pt>
                  <c:pt idx="17">
                    <c:v>Jul-Sep</c:v>
                  </c:pt>
                  <c:pt idx="18">
                    <c:v>Oct-Dec</c:v>
                  </c:pt>
                  <c:pt idx="19">
                    <c:v>Jan-Mar</c:v>
                  </c:pt>
                  <c:pt idx="20">
                    <c:v>Apr-Jun</c:v>
                  </c:pt>
                </c:lvl>
                <c:lvl>
                  <c:pt idx="0">
                    <c:v> 2016</c:v>
                  </c:pt>
                  <c:pt idx="3">
                    <c:v> 2017</c:v>
                  </c:pt>
                  <c:pt idx="7">
                    <c:v> 2018</c:v>
                  </c:pt>
                  <c:pt idx="11">
                    <c:v> 2019</c:v>
                  </c:pt>
                  <c:pt idx="15">
                    <c:v> 2020</c:v>
                  </c:pt>
                  <c:pt idx="19">
                    <c:v> 2021</c:v>
                  </c:pt>
                </c:lvl>
              </c:multiLvlStrCache>
            </c:multiLvlStrRef>
          </c:cat>
          <c:val>
            <c:numRef>
              <c:f>adult!$B$4:$B$31</c:f>
              <c:numCache>
                <c:formatCode>General</c:formatCode>
                <c:ptCount val="21"/>
                <c:pt idx="0">
                  <c:v>19</c:v>
                </c:pt>
                <c:pt idx="1">
                  <c:v>25</c:v>
                </c:pt>
                <c:pt idx="2">
                  <c:v>33</c:v>
                </c:pt>
                <c:pt idx="3">
                  <c:v>58</c:v>
                </c:pt>
                <c:pt idx="4">
                  <c:v>72</c:v>
                </c:pt>
                <c:pt idx="5">
                  <c:v>78</c:v>
                </c:pt>
                <c:pt idx="6">
                  <c:v>79</c:v>
                </c:pt>
                <c:pt idx="7">
                  <c:v>78</c:v>
                </c:pt>
                <c:pt idx="8">
                  <c:v>80</c:v>
                </c:pt>
                <c:pt idx="9">
                  <c:v>87</c:v>
                </c:pt>
                <c:pt idx="10">
                  <c:v>87</c:v>
                </c:pt>
                <c:pt idx="11">
                  <c:v>91</c:v>
                </c:pt>
                <c:pt idx="12">
                  <c:v>91</c:v>
                </c:pt>
                <c:pt idx="13">
                  <c:v>93</c:v>
                </c:pt>
                <c:pt idx="14">
                  <c:v>87</c:v>
                </c:pt>
                <c:pt idx="15">
                  <c:v>84</c:v>
                </c:pt>
                <c:pt idx="16">
                  <c:v>73</c:v>
                </c:pt>
                <c:pt idx="17">
                  <c:v>69</c:v>
                </c:pt>
                <c:pt idx="18">
                  <c:v>73</c:v>
                </c:pt>
                <c:pt idx="19">
                  <c:v>82</c:v>
                </c:pt>
                <c:pt idx="20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B1-457A-884D-4951C01F9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857904"/>
        <c:axId val="476861840"/>
      </c:lineChart>
      <c:catAx>
        <c:axId val="47685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861840"/>
        <c:crosses val="autoZero"/>
        <c:auto val="1"/>
        <c:lblAlgn val="ctr"/>
        <c:lblOffset val="100"/>
        <c:noMultiLvlLbl val="0"/>
      </c:catAx>
      <c:valAx>
        <c:axId val="47686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85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[Actively participating units.xlsx]paeds!PivotTable3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Paediatric CCUs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paeds!$B$3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paeds!$A$4:$A$31</c:f>
              <c:multiLvlStrCache>
                <c:ptCount val="21"/>
                <c:lvl>
                  <c:pt idx="0">
                    <c:v>May-Jun</c:v>
                  </c:pt>
                  <c:pt idx="1">
                    <c:v>Jul-Sep</c:v>
                  </c:pt>
                  <c:pt idx="2">
                    <c:v>Oct-Dec</c:v>
                  </c:pt>
                  <c:pt idx="3">
                    <c:v>Jan-Mar</c:v>
                  </c:pt>
                  <c:pt idx="4">
                    <c:v>Apr-Jun</c:v>
                  </c:pt>
                  <c:pt idx="5">
                    <c:v>Jul-Sep</c:v>
                  </c:pt>
                  <c:pt idx="6">
                    <c:v>Oct-Dec</c:v>
                  </c:pt>
                  <c:pt idx="7">
                    <c:v>Jan-Mar</c:v>
                  </c:pt>
                  <c:pt idx="8">
                    <c:v>Apr-Jun</c:v>
                  </c:pt>
                  <c:pt idx="9">
                    <c:v>Jul-Sep</c:v>
                  </c:pt>
                  <c:pt idx="10">
                    <c:v>Oct-Dec</c:v>
                  </c:pt>
                  <c:pt idx="11">
                    <c:v>Jan-Mar</c:v>
                  </c:pt>
                  <c:pt idx="12">
                    <c:v>Apr-Jun</c:v>
                  </c:pt>
                  <c:pt idx="13">
                    <c:v>Jul-Sep</c:v>
                  </c:pt>
                  <c:pt idx="14">
                    <c:v>Oct-Dec</c:v>
                  </c:pt>
                  <c:pt idx="15">
                    <c:v>Jan-Mar</c:v>
                  </c:pt>
                  <c:pt idx="16">
                    <c:v>Apr-Jun</c:v>
                  </c:pt>
                  <c:pt idx="17">
                    <c:v>Jul-Sep</c:v>
                  </c:pt>
                  <c:pt idx="18">
                    <c:v>Oct-Dec</c:v>
                  </c:pt>
                  <c:pt idx="19">
                    <c:v>Jan-Mar</c:v>
                  </c:pt>
                  <c:pt idx="20">
                    <c:v>Apr-Jun</c:v>
                  </c:pt>
                </c:lvl>
                <c:lvl>
                  <c:pt idx="0">
                    <c:v> 2016</c:v>
                  </c:pt>
                  <c:pt idx="3">
                    <c:v> 2017</c:v>
                  </c:pt>
                  <c:pt idx="7">
                    <c:v> 2018</c:v>
                  </c:pt>
                  <c:pt idx="11">
                    <c:v> 2019</c:v>
                  </c:pt>
                  <c:pt idx="15">
                    <c:v> 2020</c:v>
                  </c:pt>
                  <c:pt idx="19">
                    <c:v> 2021</c:v>
                  </c:pt>
                </c:lvl>
              </c:multiLvlStrCache>
            </c:multiLvlStrRef>
          </c:cat>
          <c:val>
            <c:numRef>
              <c:f>paeds!$B$4:$B$31</c:f>
              <c:numCache>
                <c:formatCode>General</c:formatCode>
                <c:ptCount val="21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6</c:v>
                </c:pt>
                <c:pt idx="9">
                  <c:v>6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7F-42C3-9021-F3A2B8B58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872992"/>
        <c:axId val="476867416"/>
      </c:lineChart>
      <c:catAx>
        <c:axId val="47687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867416"/>
        <c:crosses val="autoZero"/>
        <c:auto val="1"/>
        <c:lblAlgn val="ctr"/>
        <c:lblOffset val="100"/>
        <c:noMultiLvlLbl val="0"/>
      </c:catAx>
      <c:valAx>
        <c:axId val="47686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87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[Actively participating units.xlsx]neonates!PivotTable4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Neonatal CCUs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neonates!$B$3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multiLvlStrRef>
              <c:f>neonates!$A$4:$A$31</c:f>
              <c:multiLvlStrCache>
                <c:ptCount val="21"/>
                <c:lvl>
                  <c:pt idx="0">
                    <c:v>May-Jun</c:v>
                  </c:pt>
                  <c:pt idx="1">
                    <c:v>Jul-Sep</c:v>
                  </c:pt>
                  <c:pt idx="2">
                    <c:v>Oct-Dec</c:v>
                  </c:pt>
                  <c:pt idx="3">
                    <c:v>Jan-Mar</c:v>
                  </c:pt>
                  <c:pt idx="4">
                    <c:v>Apr-Jun</c:v>
                  </c:pt>
                  <c:pt idx="5">
                    <c:v>Jul-Sep</c:v>
                  </c:pt>
                  <c:pt idx="6">
                    <c:v>Oct-Dec</c:v>
                  </c:pt>
                  <c:pt idx="7">
                    <c:v>Jan-Mar</c:v>
                  </c:pt>
                  <c:pt idx="8">
                    <c:v>Apr-Jun</c:v>
                  </c:pt>
                  <c:pt idx="9">
                    <c:v>Jul-Sep</c:v>
                  </c:pt>
                  <c:pt idx="10">
                    <c:v>Oct-Dec</c:v>
                  </c:pt>
                  <c:pt idx="11">
                    <c:v>Jan-Mar</c:v>
                  </c:pt>
                  <c:pt idx="12">
                    <c:v>Apr-Jun</c:v>
                  </c:pt>
                  <c:pt idx="13">
                    <c:v>Jul-Sep</c:v>
                  </c:pt>
                  <c:pt idx="14">
                    <c:v>Oct-Dec</c:v>
                  </c:pt>
                  <c:pt idx="15">
                    <c:v>Jan-Mar</c:v>
                  </c:pt>
                  <c:pt idx="16">
                    <c:v>Apr-Jun</c:v>
                  </c:pt>
                  <c:pt idx="17">
                    <c:v>Jul-Sep</c:v>
                  </c:pt>
                  <c:pt idx="18">
                    <c:v>Oct-Dec</c:v>
                  </c:pt>
                  <c:pt idx="19">
                    <c:v>Jan-Mar</c:v>
                  </c:pt>
                  <c:pt idx="20">
                    <c:v>Apr-Jun</c:v>
                  </c:pt>
                </c:lvl>
                <c:lvl>
                  <c:pt idx="0">
                    <c:v> 2016</c:v>
                  </c:pt>
                  <c:pt idx="3">
                    <c:v> 2017</c:v>
                  </c:pt>
                  <c:pt idx="7">
                    <c:v> 2018</c:v>
                  </c:pt>
                  <c:pt idx="11">
                    <c:v> 2019</c:v>
                  </c:pt>
                  <c:pt idx="15">
                    <c:v> 2020</c:v>
                  </c:pt>
                  <c:pt idx="19">
                    <c:v> 2021</c:v>
                  </c:pt>
                </c:lvl>
              </c:multiLvlStrCache>
            </c:multiLvlStrRef>
          </c:cat>
          <c:val>
            <c:numRef>
              <c:f>neonates!$B$4:$B$31</c:f>
              <c:numCache>
                <c:formatCode>General</c:formatCode>
                <c:ptCount val="2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4</c:v>
                </c:pt>
                <c:pt idx="17">
                  <c:v>5</c:v>
                </c:pt>
                <c:pt idx="18">
                  <c:v>4</c:v>
                </c:pt>
                <c:pt idx="19">
                  <c:v>4</c:v>
                </c:pt>
                <c:pt idx="2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D5-4BEA-8A24-040B62480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875288"/>
        <c:axId val="476875616"/>
      </c:lineChart>
      <c:catAx>
        <c:axId val="47687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875616"/>
        <c:crosses val="autoZero"/>
        <c:auto val="1"/>
        <c:lblAlgn val="ctr"/>
        <c:lblOffset val="100"/>
        <c:noMultiLvlLbl val="0"/>
      </c:catAx>
      <c:valAx>
        <c:axId val="47687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875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49E6C6-4B8F-4672-8CF4-FB16948CBE13}" type="datetimeFigureOut">
              <a:rPr lang="en-US"/>
              <a:pPr>
                <a:defRPr/>
              </a:pPr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0CBF3-2A0A-4409-B599-FEFEAF974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publications@phe.gov.uk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304"/>
            <a:ext cx="12192000" cy="472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988841"/>
            <a:ext cx="12192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00" y="2492897"/>
            <a:ext cx="10178197" cy="172450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000" y="6021288"/>
            <a:ext cx="10178197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\\colhpafil004\Colindale_Data\HQ Group and LARS\Group Data\Design\Branding and logos\PHE logos with strapline\Small without Old French text\PHE small logo for A4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8813" cy="181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69" y="548680"/>
            <a:ext cx="10704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4000" y="1412777"/>
            <a:ext cx="10704000" cy="4739679"/>
          </a:xfrm>
        </p:spPr>
        <p:txBody>
          <a:bodyPr/>
          <a:lstStyle>
            <a:lvl1pPr marL="4763" indent="-4763">
              <a:lnSpc>
                <a:spcPct val="114000"/>
              </a:lnSpc>
              <a:spcBef>
                <a:spcPts val="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should be 12-18pt Arial. Do not use other fonts.</a:t>
            </a:r>
          </a:p>
          <a:p>
            <a:pPr lvl="0"/>
            <a:endParaRPr lang="en-US" b="1" dirty="0">
              <a:latin typeface="Arial" pitchFamily="84" charset="0"/>
            </a:endParaRPr>
          </a:p>
          <a:p>
            <a:pPr lvl="0"/>
            <a:r>
              <a:rPr lang="en-US" b="1" dirty="0">
                <a:latin typeface="Arial" pitchFamily="84" charset="0"/>
              </a:rPr>
              <a:t>Note</a:t>
            </a:r>
          </a:p>
          <a:p>
            <a:pPr lvl="0"/>
            <a:r>
              <a:rPr lang="en-US" dirty="0">
                <a:latin typeface="Arial" pitchFamily="84" charset="0"/>
              </a:rPr>
              <a:t>This template should NOT be used to create publications, as this may mean</a:t>
            </a:r>
          </a:p>
          <a:p>
            <a:pPr lvl="0"/>
            <a:r>
              <a:rPr lang="en-US" dirty="0">
                <a:latin typeface="Arial" pitchFamily="84" charset="0"/>
              </a:rPr>
              <a:t>publication on GOV.UK will not be possible. </a:t>
            </a:r>
          </a:p>
          <a:p>
            <a:pPr lvl="0"/>
            <a:endParaRPr lang="en-US" dirty="0">
              <a:latin typeface="Arial" pitchFamily="84" charset="0"/>
            </a:endParaRPr>
          </a:p>
          <a:p>
            <a:pPr lvl="0"/>
            <a:r>
              <a:rPr lang="en-US" dirty="0">
                <a:latin typeface="Arial" pitchFamily="84" charset="0"/>
              </a:rPr>
              <a:t>Please contact </a:t>
            </a:r>
            <a:r>
              <a:rPr lang="en-US" dirty="0">
                <a:latin typeface="Arial" pitchFamily="84" charset="0"/>
                <a:hlinkClick r:id="rId2"/>
              </a:rPr>
              <a:t>publications@phe.gov.uk</a:t>
            </a:r>
            <a:r>
              <a:rPr lang="en-US" dirty="0">
                <a:latin typeface="Arial" pitchFamily="84" charset="0"/>
              </a:rPr>
              <a:t> for more details</a:t>
            </a:r>
          </a:p>
          <a:p>
            <a:pPr lvl="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6"/>
            <a:ext cx="12192000" cy="549275"/>
          </a:xfrm>
        </p:spPr>
        <p:txBody>
          <a:bodyPr/>
          <a:lstStyle>
            <a:lvl1pPr>
              <a:defRPr/>
            </a:lvl1pPr>
          </a:lstStyle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173038" indent="0"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951" y="274638"/>
            <a:ext cx="107061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1" y="1600201"/>
            <a:ext cx="10706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6"/>
            <a:ext cx="12192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200151" y="6308726"/>
            <a:ext cx="10752500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A3A8E7E-801F-4B6D-8E3C-9A50A86E2296}"/>
              </a:ext>
            </a:extLst>
          </p:cNvPr>
          <p:cNvSpPr txBox="1">
            <a:spLocks/>
          </p:cNvSpPr>
          <p:nvPr/>
        </p:nvSpPr>
        <p:spPr>
          <a:xfrm>
            <a:off x="839416" y="5157192"/>
            <a:ext cx="10873208" cy="13295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50" baseline="0">
                <a:solidFill>
                  <a:srgbClr val="00AE9E"/>
                </a:solidFill>
                <a:latin typeface="Arial" pitchFamily="34" charset="0"/>
                <a:ea typeface="ヒラギノ角ゴ Pro W3" pitchFamily="84" charset="-128"/>
                <a:cs typeface="ヒラギノ角ゴ Pro W3" pitchFamily="8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r>
              <a:rPr lang="en-GB" sz="4500" dirty="0">
                <a:solidFill>
                  <a:schemeClr val="bg1"/>
                </a:solidFill>
                <a:latin typeface="+mj-lt"/>
              </a:rPr>
              <a:t>ICCQIP Surveillance Update:</a:t>
            </a:r>
            <a:br>
              <a:rPr lang="en-GB" sz="4500" dirty="0">
                <a:solidFill>
                  <a:schemeClr val="bg1"/>
                </a:solidFill>
                <a:latin typeface="+mj-lt"/>
              </a:rPr>
            </a:br>
            <a:r>
              <a:rPr lang="en-GB" sz="4500" dirty="0">
                <a:solidFill>
                  <a:schemeClr val="bg1"/>
                </a:solidFill>
                <a:latin typeface="+mj-lt"/>
              </a:rPr>
              <a:t>Q15 Oct-Dec 2019 – Q21 Apr-Jun 2021</a:t>
            </a:r>
            <a:br>
              <a:rPr lang="en-GB" sz="4500" dirty="0">
                <a:solidFill>
                  <a:schemeClr val="bg1"/>
                </a:solidFill>
                <a:latin typeface="+mj-lt"/>
              </a:rPr>
            </a:br>
            <a:endParaRPr lang="en-GB" sz="4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436D42-81E3-4930-BECA-B7C8D7535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3590925" cy="1600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02CA36-60E0-4631-8F84-8D16D1EA3D99}"/>
              </a:ext>
            </a:extLst>
          </p:cNvPr>
          <p:cNvSpPr/>
          <p:nvPr/>
        </p:nvSpPr>
        <p:spPr>
          <a:xfrm>
            <a:off x="0" y="2060848"/>
            <a:ext cx="12192000" cy="4869160"/>
          </a:xfrm>
          <a:prstGeom prst="rect">
            <a:avLst/>
          </a:pr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5A76E-F926-417B-9B6F-A26E37296BF2}"/>
              </a:ext>
            </a:extLst>
          </p:cNvPr>
          <p:cNvSpPr txBox="1"/>
          <p:nvPr/>
        </p:nvSpPr>
        <p:spPr>
          <a:xfrm>
            <a:off x="-29442" y="2060848"/>
            <a:ext cx="9001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>
                <a:solidFill>
                  <a:schemeClr val="bg1"/>
                </a:solidFill>
                <a:latin typeface="+mj-lt"/>
              </a:rPr>
              <a:t>ICCQIP Surveillance Update:Q15 Oct-Dec 2019 – Q21 Apr-Jun 2021</a:t>
            </a:r>
            <a:br>
              <a:rPr lang="en-GB" sz="4500" dirty="0">
                <a:solidFill>
                  <a:schemeClr val="bg1"/>
                </a:solidFill>
                <a:latin typeface="+mj-lt"/>
              </a:rPr>
            </a:br>
            <a:endParaRPr lang="en-GB" sz="45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030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DA5D8-A9E6-49AC-B1C7-1088814C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Rates of BSI in Neonatal CCUs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1984" y="1603581"/>
            <a:ext cx="5904000" cy="40698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27649-B92F-4FF4-A372-4C8513D9CF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0AAF1-0825-407A-BE65-5224CBB4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8BF6E0-4265-4F23-90F7-CA49F488A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989293"/>
              </p:ext>
            </p:extLst>
          </p:nvPr>
        </p:nvGraphicFramePr>
        <p:xfrm>
          <a:off x="191344" y="1644103"/>
          <a:ext cx="5616624" cy="4030266"/>
        </p:xfrm>
        <a:graphic>
          <a:graphicData uri="http://schemas.openxmlformats.org/drawingml/2006/table">
            <a:tbl>
              <a:tblPr firstRow="1" firstCol="1">
                <a:tableStyleId>{BDBED569-4797-4DF1-A0F4-6AAB3CD982D8}</a:tableStyleId>
              </a:tblPr>
              <a:tblGrid>
                <a:gridCol w="1584175">
                  <a:extLst>
                    <a:ext uri="{9D8B030D-6E8A-4147-A177-3AD203B41FA5}">
                      <a16:colId xmlns:a16="http://schemas.microsoft.com/office/drawing/2014/main" val="106368648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91548576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16356037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51664162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61842017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72521281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526811087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3621323694"/>
                    </a:ext>
                  </a:extLst>
                </a:gridCol>
              </a:tblGrid>
              <a:tr h="623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Metric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Q15 Oct-Dec 2019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+mj-lt"/>
                        </a:rPr>
                        <a:t>Q16 Jan-Mar 2020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+mj-lt"/>
                        </a:rPr>
                        <a:t>Q17 Apr-Jun 2020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Q18 </a:t>
                      </a:r>
                    </a:p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Jul-Sep 2020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Q19 Oct-Dec 2020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+mj-lt"/>
                        </a:rPr>
                        <a:t>Q20 Jan-Mar 2021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+mj-lt"/>
                        </a:rPr>
                        <a:t>Q21 Apr-Jun 2021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812666618"/>
                  </a:ext>
                </a:extLst>
              </a:tr>
              <a:tr h="371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Total number of positive blood cultures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34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31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29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27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33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20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31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3892709723"/>
                  </a:ext>
                </a:extLst>
              </a:tr>
              <a:tr h="371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Total number of patient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10,957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9,706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8,645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9,103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8,220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8,283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7,772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421325425"/>
                  </a:ext>
                </a:extLst>
              </a:tr>
              <a:tr h="371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Rate of positive blood cultures per 1,000 patient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3.1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3.2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3.4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3.0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4.0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2.4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4.0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07944068"/>
                  </a:ext>
                </a:extLst>
              </a:tr>
              <a:tr h="371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Total number of positive blood cultures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29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25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21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22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26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24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256039750"/>
                  </a:ext>
                </a:extLst>
              </a:tr>
              <a:tr h="371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Total number of blood culture sets taken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676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562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558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531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496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492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431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3969179279"/>
                  </a:ext>
                </a:extLst>
              </a:tr>
              <a:tr h="62301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Rate of positive blood cultures per 1,000 blood culture sets taken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42.9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44.5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37.6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41.4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52.4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28.5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55.7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2744545949"/>
                  </a:ext>
                </a:extLst>
              </a:tr>
              <a:tr h="371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Total number of BSIs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11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651527355"/>
                  </a:ext>
                </a:extLst>
              </a:tr>
              <a:tr h="371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Rate of BSI per 1,000 patient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0.5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0.4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0.9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3247397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50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FB98B-CCA2-4C8E-9A15-3F109656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Rates of ICU-associated BSI in Neonatal CCUs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9976" y="1482089"/>
            <a:ext cx="5904000" cy="40698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7C03E-AF85-49C7-9926-94C5D7261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8AB27-C16F-42B0-9513-AA21B5A8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9C1A01C-7E41-412B-98FF-92D743ADD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926091"/>
              </p:ext>
            </p:extLst>
          </p:nvPr>
        </p:nvGraphicFramePr>
        <p:xfrm>
          <a:off x="191344" y="2370600"/>
          <a:ext cx="5472609" cy="2116800"/>
        </p:xfrm>
        <a:graphic>
          <a:graphicData uri="http://schemas.openxmlformats.org/drawingml/2006/table">
            <a:tbl>
              <a:tblPr firstRow="1" firstCol="1">
                <a:tableStyleId>{BDBED569-4797-4DF1-A0F4-6AAB3CD982D8}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92471336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65183746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70003602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64353734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2018416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9032428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728077781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3779282663"/>
                    </a:ext>
                  </a:extLst>
                </a:gridCol>
              </a:tblGrid>
              <a:tr h="25011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Metric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+mj-lt"/>
                        </a:rPr>
                        <a:t>Q15 Oct-Dec 2019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+mj-lt"/>
                        </a:rPr>
                        <a:t>Q16 Jan-Mar 2020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+mj-lt"/>
                        </a:rPr>
                        <a:t>Q17 Apr-Jun 2020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Q18 </a:t>
                      </a:r>
                    </a:p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Jul-Sep 2020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+mj-lt"/>
                        </a:rPr>
                        <a:t>Q19 Oct-Dec 2020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Q20 Jan-Mar 2021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+mj-lt"/>
                        </a:rPr>
                        <a:t>Q21 Apr-Jun 2021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183364658"/>
                  </a:ext>
                </a:extLst>
              </a:tr>
              <a:tr h="17808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Number of ICU-associated BSIs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11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017740131"/>
                  </a:ext>
                </a:extLst>
              </a:tr>
              <a:tr h="32213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Number of patient days, amongst patients in the ICU&gt;2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10,509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9,289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8,272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8,685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7,837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7,905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7,384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3053013909"/>
                  </a:ext>
                </a:extLst>
              </a:tr>
              <a:tr h="25011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Rate of ICU-associated BSI per 1,000 ICU-patient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0.6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0.4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0.9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2677094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492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9B87-3DA9-455D-8598-6DBD4619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solidFill>
                  <a:srgbClr val="007C91"/>
                </a:solidFill>
              </a:rPr>
              <a:t>Rates of ICU-associated CVC-BSI in Neonatal CCUs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4545" y="1485720"/>
            <a:ext cx="5904000" cy="40698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47632-41F9-432B-AB85-8ADA28A21D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231BF-6021-48AD-A754-E0A20490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12B86EF-86E3-4AA4-B074-11FBF9547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14275"/>
              </p:ext>
            </p:extLst>
          </p:nvPr>
        </p:nvGraphicFramePr>
        <p:xfrm>
          <a:off x="191344" y="1520246"/>
          <a:ext cx="5544617" cy="4000800"/>
        </p:xfrm>
        <a:graphic>
          <a:graphicData uri="http://schemas.openxmlformats.org/drawingml/2006/table">
            <a:tbl>
              <a:tblPr firstRow="1" firstCol="1">
                <a:tableStyleId>{BDBED569-4797-4DF1-A0F4-6AAB3CD982D8}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51739585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103417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8014388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27810820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86716828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91247263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040061890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1854629338"/>
                    </a:ext>
                  </a:extLst>
                </a:gridCol>
              </a:tblGrid>
              <a:tr h="41006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Q15 Oct-Dec 2019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Q16 Jan-Mar 2020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Q17 Apr-Jun 2020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Q18 </a:t>
                      </a:r>
                    </a:p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Jul-Sep 2020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Q19 Oct-Dec 2020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Q20 Jan-Mar 2021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Q21 Apr-Jun 2021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733170133"/>
                  </a:ext>
                </a:extLst>
              </a:tr>
              <a:tr h="29197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Number of ICU-associated CABSI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4082749769"/>
                  </a:ext>
                </a:extLst>
              </a:tr>
              <a:tr h="41006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Number of CVC days, amongst patients in the ICU&gt;2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2,354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1,776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1,495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1,759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1,747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1,875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1,828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912846890"/>
                  </a:ext>
                </a:extLst>
              </a:tr>
              <a:tr h="41006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Rate of ICU-associated CABSI per 1,000 ICU-CVC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2.3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0.0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3697282716"/>
                  </a:ext>
                </a:extLst>
              </a:tr>
              <a:tr h="29197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Number of ICU-associated CRBSI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3244961409"/>
                  </a:ext>
                </a:extLst>
              </a:tr>
              <a:tr h="41006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Rate of ICU-associated CRBSI per 1,000 ICU-CVC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0.0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0.0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3716349351"/>
                  </a:ext>
                </a:extLst>
              </a:tr>
              <a:tr h="29197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Number of all ICU-associated CVC-BSI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4224757021"/>
                  </a:ext>
                </a:extLst>
              </a:tr>
              <a:tr h="41006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Rate of all ICU-associated CVC-BSI per 1,000 ICU-CVC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0.5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3348075490"/>
                  </a:ext>
                </a:extLst>
              </a:tr>
              <a:tr h="17388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CVC utilisation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22.4%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19.1%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18.1%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20.3%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22.3%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23.7%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24.8%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2431681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55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FFA7-3BCB-46EF-B0B4-C176D576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Organism distribution: all PBCs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22A19-3179-493C-ABAC-84E820D7C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5AF8B-1D3B-45F1-8685-1D8E34AD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  <p:pic>
        <p:nvPicPr>
          <p:cNvPr id="13" name="Content Placeholder 12" descr="A picture containing chart&#10;&#10;Description automatically generated">
            <a:extLst>
              <a:ext uri="{FF2B5EF4-FFF2-40B4-BE49-F238E27FC236}">
                <a16:creationId xmlns:a16="http://schemas.microsoft.com/office/drawing/2014/main" id="{C2510455-3248-4609-85A4-79D1ECE3D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96" y="1269354"/>
            <a:ext cx="7156764" cy="5111974"/>
          </a:xfrm>
        </p:spPr>
      </p:pic>
    </p:spTree>
    <p:extLst>
      <p:ext uri="{BB962C8B-B14F-4D97-AF65-F5344CB8AC3E}">
        <p14:creationId xmlns:p14="http://schemas.microsoft.com/office/powerpoint/2010/main" val="1929965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5C55-B15A-4B48-8043-9D5F518B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C91"/>
                </a:solidFill>
              </a:rPr>
              <a:t>Organism distribution: ICU-associated BSIs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9ED70-4DE8-492B-8F3D-43082D1798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7DC1-71A2-48E3-A0C1-DF9BCA18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D3B8AC3E-E82F-429D-8744-1AC95733F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165" y="1125338"/>
            <a:ext cx="7358387" cy="5255990"/>
          </a:xfrm>
        </p:spPr>
      </p:pic>
    </p:spTree>
    <p:extLst>
      <p:ext uri="{BB962C8B-B14F-4D97-AF65-F5344CB8AC3E}">
        <p14:creationId xmlns:p14="http://schemas.microsoft.com/office/powerpoint/2010/main" val="1193229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6180-0D64-4673-A51C-C6CCA482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Organism distribution: all PBCs in Paediatric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A53E4-09CC-4D00-8568-F9AE2DEEB8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7FFF0-DD98-45E7-9C51-A23D3C1B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  <p:pic>
        <p:nvPicPr>
          <p:cNvPr id="9" name="Content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A5A7E2CF-027E-4775-8E4E-65F2B0BBE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40" y="1124744"/>
            <a:ext cx="7321976" cy="5229982"/>
          </a:xfrm>
        </p:spPr>
      </p:pic>
    </p:spTree>
    <p:extLst>
      <p:ext uri="{BB962C8B-B14F-4D97-AF65-F5344CB8AC3E}">
        <p14:creationId xmlns:p14="http://schemas.microsoft.com/office/powerpoint/2010/main" val="320330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5C55-B15A-4B48-8043-9D5F518B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Organism distribution: ICU-associated BSIs in Paediatric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9ED70-4DE8-492B-8F3D-43082D1798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7DC1-71A2-48E3-A0C1-DF9BCA18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F6A2AE4-95E7-47AA-9E18-CE9308809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58" y="1029841"/>
            <a:ext cx="7592894" cy="5423495"/>
          </a:xfrm>
        </p:spPr>
      </p:pic>
    </p:spTree>
    <p:extLst>
      <p:ext uri="{BB962C8B-B14F-4D97-AF65-F5344CB8AC3E}">
        <p14:creationId xmlns:p14="http://schemas.microsoft.com/office/powerpoint/2010/main" val="2590295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FC72-33A6-4300-AED8-3105BB38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Organism distribution: all PBCs in Neonatal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65F16-487F-4A85-B65D-32552AE77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D8ADD-C181-4A9E-B4D8-49039C9E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  <p:pic>
        <p:nvPicPr>
          <p:cNvPr id="9" name="Content Placeholder 8" descr="Chart&#10;&#10;Description automatically generated">
            <a:extLst>
              <a:ext uri="{FF2B5EF4-FFF2-40B4-BE49-F238E27FC236}">
                <a16:creationId xmlns:a16="http://schemas.microsoft.com/office/drawing/2014/main" id="{67CEE962-EDD3-4731-B096-192164054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1099911"/>
            <a:ext cx="7494795" cy="5353425"/>
          </a:xfrm>
        </p:spPr>
      </p:pic>
    </p:spTree>
    <p:extLst>
      <p:ext uri="{BB962C8B-B14F-4D97-AF65-F5344CB8AC3E}">
        <p14:creationId xmlns:p14="http://schemas.microsoft.com/office/powerpoint/2010/main" val="1367927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21858-3C84-418C-9B4E-18DB6506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Organism distribution: ICU-associated BSIs in Neonatal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97C06-3494-4308-924D-7933866F8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8F9D5-2BD1-4B26-9B3C-14703624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  <p:pic>
        <p:nvPicPr>
          <p:cNvPr id="9" name="Content Placeholder 8" descr="Chart&#10;&#10;Description automatically generated">
            <a:extLst>
              <a:ext uri="{FF2B5EF4-FFF2-40B4-BE49-F238E27FC236}">
                <a16:creationId xmlns:a16="http://schemas.microsoft.com/office/drawing/2014/main" id="{A9B310C4-49A9-4D7D-AC60-CD69CFC91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978406"/>
            <a:ext cx="7664902" cy="5474930"/>
          </a:xfrm>
        </p:spPr>
      </p:pic>
    </p:spTree>
    <p:extLst>
      <p:ext uri="{BB962C8B-B14F-4D97-AF65-F5344CB8AC3E}">
        <p14:creationId xmlns:p14="http://schemas.microsoft.com/office/powerpoint/2010/main" val="203186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28303-58A8-497C-AF81-70A52B95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Participation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CBD531E-1D73-417A-8D07-3E1F8917C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39392"/>
              </p:ext>
            </p:extLst>
          </p:nvPr>
        </p:nvGraphicFramePr>
        <p:xfrm>
          <a:off x="778383" y="1556792"/>
          <a:ext cx="10369152" cy="4320479"/>
        </p:xfrm>
        <a:graphic>
          <a:graphicData uri="http://schemas.openxmlformats.org/drawingml/2006/table">
            <a:tbl>
              <a:tblPr firstRow="1" firstCol="1">
                <a:tableStyleId>{5FD0F851-EC5A-4D38-B0AD-8093EC10F338}</a:tableStyleId>
              </a:tblPr>
              <a:tblGrid>
                <a:gridCol w="4536503">
                  <a:extLst>
                    <a:ext uri="{9D8B030D-6E8A-4147-A177-3AD203B41FA5}">
                      <a16:colId xmlns:a16="http://schemas.microsoft.com/office/drawing/2014/main" val="302014805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97327664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106667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7738434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837328472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4235749937"/>
                    </a:ext>
                  </a:extLst>
                </a:gridCol>
              </a:tblGrid>
              <a:tr h="706421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Trusts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All CCUs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Adult CCUs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Paediatric CCUs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Neonatal CCUs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265006072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in England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140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428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240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163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454414190"/>
                  </a:ext>
                </a:extLst>
              </a:tr>
              <a:tr h="706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registered on ICU Data Capture System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275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229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661540794"/>
                  </a:ext>
                </a:extLst>
              </a:tr>
              <a:tr h="706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with a registered Local Administrator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97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153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272435856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which ever entered any data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102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168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150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217972591"/>
                  </a:ext>
                </a:extLst>
              </a:tr>
              <a:tr h="706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which have entered any data in FY 2020/2021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77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115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104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573384716"/>
                  </a:ext>
                </a:extLst>
              </a:tr>
              <a:tr h="706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which have entered any data in Q21 Apr-Jun 2021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68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96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87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37868431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CD22C-5696-4F10-940B-A10392071D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2D1F4-73FF-4244-8440-2E3F1867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6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C91"/>
                </a:solidFill>
              </a:rPr>
              <a:t>Active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Where units have submitted complete data for each quarter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522A91C-316E-4890-A9EC-719A31A36F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208732"/>
              </p:ext>
            </p:extLst>
          </p:nvPr>
        </p:nvGraphicFramePr>
        <p:xfrm>
          <a:off x="193329" y="2222582"/>
          <a:ext cx="3787200" cy="356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6767A11-924E-4C16-BA67-AE3EE4FCF2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756170"/>
              </p:ext>
            </p:extLst>
          </p:nvPr>
        </p:nvGraphicFramePr>
        <p:xfrm>
          <a:off x="4167388" y="2195950"/>
          <a:ext cx="3787200" cy="356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D44910C-CFC3-4FF9-9B66-038A97280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747854"/>
              </p:ext>
            </p:extLst>
          </p:nvPr>
        </p:nvGraphicFramePr>
        <p:xfrm>
          <a:off x="8129504" y="2196662"/>
          <a:ext cx="3787201" cy="3566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426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6DA7-1613-45CB-B24E-45890D13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Rates of BSI in Adult CCUs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1984" y="1717585"/>
            <a:ext cx="5904656" cy="40703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D7189-6006-4719-919C-A5FE7E68F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A09AF-1BF6-4D7F-A413-D98DA8ED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C5AF645-319F-4FC4-8856-08831C370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514888"/>
              </p:ext>
            </p:extLst>
          </p:nvPr>
        </p:nvGraphicFramePr>
        <p:xfrm>
          <a:off x="119336" y="1885670"/>
          <a:ext cx="5760640" cy="3696000"/>
        </p:xfrm>
        <a:graphic>
          <a:graphicData uri="http://schemas.openxmlformats.org/drawingml/2006/table">
            <a:tbl>
              <a:tblPr firstRow="1" firstCol="1">
                <a:tableStyleId>{BDBED569-4797-4DF1-A0F4-6AAB3CD982D8}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81949649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789878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48688872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78378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730303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65092833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8783061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274574041"/>
                    </a:ext>
                  </a:extLst>
                </a:gridCol>
              </a:tblGrid>
              <a:tr h="3210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dirty="0">
                          <a:effectLst/>
                        </a:rPr>
                        <a:t>Metric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Q15 Oct-Dec 2019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Q16 Jan-Mar 2020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Q17 Apr-Jun 2020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Q18 </a:t>
                      </a:r>
                    </a:p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Jul-Sep 2020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Q19 Oct-Dec 2020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Q20 Jan-Mar 2021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Q21 Apr-Jun 2021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87054060"/>
                  </a:ext>
                </a:extLst>
              </a:tr>
              <a:tr h="20575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Total number of positive blood cultures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802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696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943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569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960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1,663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754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2160139900"/>
                  </a:ext>
                </a:extLst>
              </a:tr>
              <a:tr h="20575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Total number of patient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109,023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93,480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85,572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67,289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93,094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116,338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84,671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093386926"/>
                  </a:ext>
                </a:extLst>
              </a:tr>
              <a:tr h="28897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Rate of positive blood cultures per 1,000 patient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7.4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7.4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11.0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8.5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14.3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8.9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861318314"/>
                  </a:ext>
                </a:extLst>
              </a:tr>
              <a:tr h="20575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Total number of positive blood cultures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802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696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943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569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960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1,663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754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53124406"/>
                  </a:ext>
                </a:extLst>
              </a:tr>
              <a:tr h="20575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Total number of blood culture sets taken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11,901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11,613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11,661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7,877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10,840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16,767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10,204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4112634158"/>
                  </a:ext>
                </a:extLst>
              </a:tr>
              <a:tr h="32104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Rate of positive blood cultures per 1,000 blood culture sets taken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67.4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59.9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80.9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72.2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88.6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99.2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73.9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54936112"/>
                  </a:ext>
                </a:extLst>
              </a:tr>
              <a:tr h="17075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Total number of BSIs§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497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414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552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350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582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958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2206372768"/>
                  </a:ext>
                </a:extLst>
              </a:tr>
              <a:tr h="20575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Rate of BSI per 1,000 patient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8.2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5.4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275778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4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1EF3-FDF2-43F7-8527-8304D241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C91"/>
                </a:solidFill>
              </a:rPr>
              <a:t>Rates of ICU-associated BSI in Adult CCUs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6440" y="1715331"/>
            <a:ext cx="5911200" cy="40748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A786A-B94D-4190-9347-ABBEEBE99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D512C-0B83-4E01-9478-49E76C5C9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Q15 Oct-Dec 2019 – Q21 Apr-Jun 2021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C5DBF2-99BE-4B25-8192-2ADC708F9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023898"/>
              </p:ext>
            </p:extLst>
          </p:nvPr>
        </p:nvGraphicFramePr>
        <p:xfrm>
          <a:off x="119336" y="2656950"/>
          <a:ext cx="5688631" cy="1964400"/>
        </p:xfrm>
        <a:graphic>
          <a:graphicData uri="http://schemas.openxmlformats.org/drawingml/2006/table">
            <a:tbl>
              <a:tblPr firstRow="1" firstCol="1">
                <a:tableStyleId>{BDBED569-4797-4DF1-A0F4-6AAB3CD982D8}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67738157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2468694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61916856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44453439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76847759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16356745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002614956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val="193414661"/>
                    </a:ext>
                  </a:extLst>
                </a:gridCol>
              </a:tblGrid>
              <a:tr h="2557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dirty="0">
                          <a:effectLst/>
                        </a:rPr>
                        <a:t>Metric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Q15 Oct-Dec 2019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Q16 Jan-Mar 2020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Q17 Apr-Jun 2020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Q18 </a:t>
                      </a:r>
                    </a:p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Jul-Sep 2020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Q19 Oct-Dec 2020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Q20 Jan-Mar 2021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Q21 Apr-Jun 2021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53215934"/>
                  </a:ext>
                </a:extLst>
              </a:tr>
              <a:tr h="17026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Number of ICU-associated BSIs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289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269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433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240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462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823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318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961215641"/>
                  </a:ext>
                </a:extLst>
              </a:tr>
              <a:tr h="2391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Number of patient days, amongst patients in the ICU&gt;2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80,347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67,711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68,756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46,799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69,673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94,223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61,518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3154901940"/>
                  </a:ext>
                </a:extLst>
              </a:tr>
              <a:tr h="2391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Rate of ICU-associated BSI per 1,000 ICU-patient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8.7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5.2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3991816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16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90CC6-64D8-46E9-AED2-5E774257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Rates of ICU-associated CVC-BSI in Adult CCUs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3400" y="1639404"/>
            <a:ext cx="5898600" cy="40661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BDE80-E094-469F-A87B-6C6C2B5A4A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DF62B-7DEA-44C9-85B4-FC31E2C5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Q15 Oct-Dec 2019 – Q21 Apr-Jun 2021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CB84B8-334D-486D-98FB-F71025B39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31891"/>
              </p:ext>
            </p:extLst>
          </p:nvPr>
        </p:nvGraphicFramePr>
        <p:xfrm>
          <a:off x="148993" y="1799009"/>
          <a:ext cx="5976664" cy="3543600"/>
        </p:xfrm>
        <a:graphic>
          <a:graphicData uri="http://schemas.openxmlformats.org/drawingml/2006/table">
            <a:tbl>
              <a:tblPr firstRow="1" firstCol="1">
                <a:tableStyleId>{BDBED569-4797-4DF1-A0F4-6AAB3CD982D8}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5540639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65011785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76422354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9454847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56359591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18466926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7041804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165581029"/>
                    </a:ext>
                  </a:extLst>
                </a:gridCol>
              </a:tblGrid>
              <a:tr h="30949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dirty="0">
                          <a:effectLst/>
                        </a:rPr>
                        <a:t>Metric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Q15 Oct-Dec 2019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Q16 Jan-Mar 2020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Q17 Apr-Jun 2020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Q18 </a:t>
                      </a:r>
                    </a:p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Jul-Sep 2020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Q19 Oct-Dec 2020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Q20 Jan-Mar 2021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Q21 Apr-Jun 2021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41404907"/>
                  </a:ext>
                </a:extLst>
              </a:tr>
              <a:tr h="22036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Number of ICU-associated CABSI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53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129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83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138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71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2484625403"/>
                  </a:ext>
                </a:extLst>
              </a:tr>
              <a:tr h="22036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Number of CVC days, amongst patients in the ICU&gt;2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48,456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42,121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47,832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30,101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44,851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61,593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39,212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2390484807"/>
                  </a:ext>
                </a:extLst>
              </a:tr>
              <a:tr h="22036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Rate of ICU-associated CABSI  per 1,000 ICU-CVC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4043516130"/>
                  </a:ext>
                </a:extLst>
              </a:tr>
              <a:tr h="22036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Number of ICU-associated CRBSI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49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90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163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215328404"/>
                  </a:ext>
                </a:extLst>
              </a:tr>
              <a:tr h="22036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Rate of ICU-associated CRBSI per 1,000 ICU-CVC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3306564260"/>
                  </a:ext>
                </a:extLst>
              </a:tr>
              <a:tr h="22036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Number of all ICU-associated CVC-BSI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78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91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186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75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156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255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116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4140476481"/>
                  </a:ext>
                </a:extLst>
              </a:tr>
              <a:tr h="30949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Rate of all ICU-associated CVC-BSI per 1,000 ICU-CVC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4.1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3046148998"/>
                  </a:ext>
                </a:extLst>
              </a:tr>
              <a:tr h="13123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CVC utilisation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60.3%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62.2%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69.6%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64.3%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64.4%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65.4%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63.7%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528811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57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A28F-B296-48D2-B550-D2F1DE5B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Rates of BSI in Paediatric CCUs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8664" y="1662467"/>
            <a:ext cx="5904000" cy="40698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E5A31-2813-4DA2-9AF3-AD8757EBA4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43238-B52F-4F85-8440-BA733A258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A76BC63-3D8D-457D-9802-2A7F25F3B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57757"/>
              </p:ext>
            </p:extLst>
          </p:nvPr>
        </p:nvGraphicFramePr>
        <p:xfrm>
          <a:off x="126023" y="1986358"/>
          <a:ext cx="5978933" cy="3422070"/>
        </p:xfrm>
        <a:graphic>
          <a:graphicData uri="http://schemas.openxmlformats.org/drawingml/2006/table">
            <a:tbl>
              <a:tblPr firstRow="1" firstCol="1">
                <a:tableStyleId>{BDBED569-4797-4DF1-A0F4-6AAB3CD982D8}</a:tableStyleId>
              </a:tblPr>
              <a:tblGrid>
                <a:gridCol w="2045906">
                  <a:extLst>
                    <a:ext uri="{9D8B030D-6E8A-4147-A177-3AD203B41FA5}">
                      <a16:colId xmlns:a16="http://schemas.microsoft.com/office/drawing/2014/main" val="2657754162"/>
                    </a:ext>
                  </a:extLst>
                </a:gridCol>
                <a:gridCol w="561861">
                  <a:extLst>
                    <a:ext uri="{9D8B030D-6E8A-4147-A177-3AD203B41FA5}">
                      <a16:colId xmlns:a16="http://schemas.microsoft.com/office/drawing/2014/main" val="1927222506"/>
                    </a:ext>
                  </a:extLst>
                </a:gridCol>
                <a:gridCol w="561861">
                  <a:extLst>
                    <a:ext uri="{9D8B030D-6E8A-4147-A177-3AD203B41FA5}">
                      <a16:colId xmlns:a16="http://schemas.microsoft.com/office/drawing/2014/main" val="3264282238"/>
                    </a:ext>
                  </a:extLst>
                </a:gridCol>
                <a:gridCol w="561861">
                  <a:extLst>
                    <a:ext uri="{9D8B030D-6E8A-4147-A177-3AD203B41FA5}">
                      <a16:colId xmlns:a16="http://schemas.microsoft.com/office/drawing/2014/main" val="2620244259"/>
                    </a:ext>
                  </a:extLst>
                </a:gridCol>
                <a:gridCol w="561861">
                  <a:extLst>
                    <a:ext uri="{9D8B030D-6E8A-4147-A177-3AD203B41FA5}">
                      <a16:colId xmlns:a16="http://schemas.microsoft.com/office/drawing/2014/main" val="2520815219"/>
                    </a:ext>
                  </a:extLst>
                </a:gridCol>
                <a:gridCol w="561861">
                  <a:extLst>
                    <a:ext uri="{9D8B030D-6E8A-4147-A177-3AD203B41FA5}">
                      <a16:colId xmlns:a16="http://schemas.microsoft.com/office/drawing/2014/main" val="2497579903"/>
                    </a:ext>
                  </a:extLst>
                </a:gridCol>
                <a:gridCol w="561861">
                  <a:extLst>
                    <a:ext uri="{9D8B030D-6E8A-4147-A177-3AD203B41FA5}">
                      <a16:colId xmlns:a16="http://schemas.microsoft.com/office/drawing/2014/main" val="685824002"/>
                    </a:ext>
                  </a:extLst>
                </a:gridCol>
                <a:gridCol w="561861">
                  <a:extLst>
                    <a:ext uri="{9D8B030D-6E8A-4147-A177-3AD203B41FA5}">
                      <a16:colId xmlns:a16="http://schemas.microsoft.com/office/drawing/2014/main" val="2091364506"/>
                    </a:ext>
                  </a:extLst>
                </a:gridCol>
              </a:tblGrid>
              <a:tr h="4027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dirty="0">
                          <a:effectLst/>
                        </a:rPr>
                        <a:t>Metric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Q15 Oct-Dec 2019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Q16 Jan-Mar 2020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Q17 Apr-Jun 2020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Q18 Jul-Sep 2020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Q19 Oct-Dec 2020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Q20 Jan-Mar 2021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Q21 Apr-Jun 2021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452217411"/>
                  </a:ext>
                </a:extLst>
              </a:tr>
              <a:tr h="25489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Total number of positive blood cultures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613044619"/>
                  </a:ext>
                </a:extLst>
              </a:tr>
              <a:tr h="23983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Total number of patient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4,613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4,578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3,045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1,479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1,705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1,031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685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3531232490"/>
                  </a:ext>
                </a:extLst>
              </a:tr>
              <a:tr h="25489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Rate of positive blood cultures per 1,000 patient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3.9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5.3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4282713629"/>
                  </a:ext>
                </a:extLst>
              </a:tr>
              <a:tr h="25489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Total number of positive blood cultures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3968624195"/>
                  </a:ext>
                </a:extLst>
              </a:tr>
              <a:tr h="25489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Total number of blood culture sets taken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501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399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283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186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263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130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2874547453"/>
                  </a:ext>
                </a:extLst>
              </a:tr>
              <a:tr h="40271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Rate of positive blood cultures per 1,000 blood culture sets taken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27.9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55.1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42.4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32.3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34.2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15.4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69.0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4000966844"/>
                  </a:ext>
                </a:extLst>
              </a:tr>
              <a:tr h="23983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Total number of BSIs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610685688"/>
                  </a:ext>
                </a:extLst>
              </a:tr>
              <a:tr h="25489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Rate of BSI per 1,000 patient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2.9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657244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61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6A9E-44B5-4F69-8513-97D35F584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Rates of ICU-associated BSI in Paediatric CCUs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4106" y="1485720"/>
            <a:ext cx="5904000" cy="40698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666E9-2EF2-402F-B66A-D36BD1745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BF4DA-3886-4D4F-9EDE-7B2778EF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3C321AD-B185-4FF3-88B2-88F5E1A8D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735103"/>
              </p:ext>
            </p:extLst>
          </p:nvPr>
        </p:nvGraphicFramePr>
        <p:xfrm>
          <a:off x="119336" y="2523000"/>
          <a:ext cx="5759983" cy="1812000"/>
        </p:xfrm>
        <a:graphic>
          <a:graphicData uri="http://schemas.openxmlformats.org/drawingml/2006/table">
            <a:tbl>
              <a:tblPr firstRow="1" firstCol="1">
                <a:tableStyleId>{BDBED569-4797-4DF1-A0F4-6AAB3CD982D8}</a:tableStyleId>
              </a:tblPr>
              <a:tblGrid>
                <a:gridCol w="1727535">
                  <a:extLst>
                    <a:ext uri="{9D8B030D-6E8A-4147-A177-3AD203B41FA5}">
                      <a16:colId xmlns:a16="http://schemas.microsoft.com/office/drawing/2014/main" val="141793026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85927007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4055187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74342226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73693184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03835181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449311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331051743"/>
                    </a:ext>
                  </a:extLst>
                </a:gridCol>
              </a:tblGrid>
              <a:tr h="3959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Metric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Q15 Oct-Dec 2019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Q16 Jan-Mar 2020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+mj-lt"/>
                        </a:rPr>
                        <a:t>Q17 Apr-Jun 2020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Q18 </a:t>
                      </a:r>
                    </a:p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Jul-Sep 2020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+mj-lt"/>
                        </a:rPr>
                        <a:t>Q19 Oct-Dec 2020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+mj-lt"/>
                        </a:rPr>
                        <a:t>Q20 Jan-Mar 2021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Q21 Apr-Jun 2021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034774796"/>
                  </a:ext>
                </a:extLst>
              </a:tr>
              <a:tr h="23578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Number of ICU-associated BSIs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155188268"/>
                  </a:ext>
                </a:extLst>
              </a:tr>
              <a:tr h="39592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Number of patient days, amongst patients in the ICU&gt;2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2,978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2,705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1,969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1,238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1,377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827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500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398123615"/>
                  </a:ext>
                </a:extLst>
              </a:tr>
              <a:tr h="23578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Rate of ICU-associated BSI per 1,000 ICU-patient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2.6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0.8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0.0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4.0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3032526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69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EF28E-23F9-4CC3-B0A2-16E5CDB8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solidFill>
                  <a:srgbClr val="007C91"/>
                </a:solidFill>
              </a:rPr>
              <a:t>Rates of ICU-associated CVC-BSI in Paediatric CCUs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1984" y="1477556"/>
            <a:ext cx="5904000" cy="40698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DF89C-5F5A-4CC2-B064-A9B9C5E2D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79A14-E307-4491-B145-4BF9056F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C01848-F36B-4A5C-86CD-4690B061F0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780508"/>
              </p:ext>
            </p:extLst>
          </p:nvPr>
        </p:nvGraphicFramePr>
        <p:xfrm>
          <a:off x="119336" y="1476620"/>
          <a:ext cx="5688632" cy="4000800"/>
        </p:xfrm>
        <a:graphic>
          <a:graphicData uri="http://schemas.openxmlformats.org/drawingml/2006/table">
            <a:tbl>
              <a:tblPr firstRow="1" firstCol="1">
                <a:tableStyleId>{BDBED569-4797-4DF1-A0F4-6AAB3CD982D8}</a:tableStyleId>
              </a:tblPr>
              <a:tblGrid>
                <a:gridCol w="1656183">
                  <a:extLst>
                    <a:ext uri="{9D8B030D-6E8A-4147-A177-3AD203B41FA5}">
                      <a16:colId xmlns:a16="http://schemas.microsoft.com/office/drawing/2014/main" val="424215534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54722687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22286546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73056439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43372633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05848173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4061493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4275287919"/>
                    </a:ext>
                  </a:extLst>
                </a:gridCol>
              </a:tblGrid>
              <a:tr h="337393"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Q15 Oct-Dec 2019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+mj-lt"/>
                        </a:rPr>
                        <a:t>Q16 Jan-Mar 2020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+mj-lt"/>
                        </a:rPr>
                        <a:t>Q17 Apr-Jun 2020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Q18 </a:t>
                      </a:r>
                    </a:p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Jul-Sep 2020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+mj-lt"/>
                        </a:rPr>
                        <a:t>Q19 Oct-Dec 2020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+mj-lt"/>
                        </a:rPr>
                        <a:t>Q20 Jan-Mar 2021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Q21 Apr-Jun 2021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753954165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Number of ICU-associated CABSI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463733239"/>
                  </a:ext>
                </a:extLst>
              </a:tr>
              <a:tr h="33739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Number of CVC days, amongst patients in the ICU&gt;2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1,434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1,550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1,073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687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690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435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318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2836563403"/>
                  </a:ext>
                </a:extLst>
              </a:tr>
              <a:tr h="33739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Rate of ICU-associated CABSI per 1,000 ICU-CVC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0.7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2.6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0.9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0.0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0.0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0.0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126247220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Number of ICU-associated CRBSI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3870797918"/>
                  </a:ext>
                </a:extLst>
              </a:tr>
              <a:tr h="33739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Rate of ICU-associated CRBSI per 1,000 ICU-CVC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0.6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0.0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0.0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1.4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0.0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0.0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2001838454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Number of all ICU-associated CVC-BSI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681148886"/>
                  </a:ext>
                </a:extLst>
              </a:tr>
              <a:tr h="33739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Rate of all ICU-associated CVC-BSI per 1,000 ICU-CVC days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2.6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0.9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1.4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0.0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0.0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2919668940"/>
                  </a:ext>
                </a:extLst>
              </a:tr>
              <a:tr h="14306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CVC utilisation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48.2%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57.3%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54.5%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55.5%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50.1%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+mj-lt"/>
                        </a:rPr>
                        <a:t>52.6%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+mj-lt"/>
                        </a:rPr>
                        <a:t>63.6%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2497704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505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98002E"/>
      </a:lt2>
      <a:accent1>
        <a:srgbClr val="00AB8E"/>
      </a:accent1>
      <a:accent2>
        <a:srgbClr val="012169"/>
      </a:accent2>
      <a:accent3>
        <a:srgbClr val="E7E6E6"/>
      </a:accent3>
      <a:accent4>
        <a:srgbClr val="ECA154"/>
      </a:accent4>
      <a:accent5>
        <a:srgbClr val="98A4AE"/>
      </a:accent5>
      <a:accent6>
        <a:srgbClr val="EAAA00"/>
      </a:accent6>
      <a:hlink>
        <a:srgbClr val="D6D2C4"/>
      </a:hlink>
      <a:folHlink>
        <a:srgbClr val="00964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3E37366CDE040B30A19FF830DAD5E" ma:contentTypeVersion="11" ma:contentTypeDescription="Create a new document." ma:contentTypeScope="" ma:versionID="e949942d9b52e995dd42e17ca5d9cb5e">
  <xsd:schema xmlns:xsd="http://www.w3.org/2001/XMLSchema" xmlns:xs="http://www.w3.org/2001/XMLSchema" xmlns:p="http://schemas.microsoft.com/office/2006/metadata/properties" xmlns:ns3="6f6473ee-e108-463b-b286-fa50dd4c01e2" xmlns:ns4="ae13f663-6380-4aea-aa62-cd70fe5a19f0" targetNamespace="http://schemas.microsoft.com/office/2006/metadata/properties" ma:root="true" ma:fieldsID="26e2372ad500c173ba975d22f782b972" ns3:_="" ns4:_="">
    <xsd:import namespace="6f6473ee-e108-463b-b286-fa50dd4c01e2"/>
    <xsd:import namespace="ae13f663-6380-4aea-aa62-cd70fe5a19f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473ee-e108-463b-b286-fa50dd4c01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3f663-6380-4aea-aa62-cd70fe5a19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A860C3-64E6-4D2A-94B1-6B6AC446E3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96B243-E054-4D98-A828-4356ECCD8A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6473ee-e108-463b-b286-fa50dd4c01e2"/>
    <ds:schemaRef ds:uri="ae13f663-6380-4aea-aa62-cd70fe5a19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AA3BD5-90C3-4BC2-94B6-F5B6FAEAFEE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e13f663-6380-4aea-aa62-cd70fe5a19f0"/>
    <ds:schemaRef ds:uri="http://purl.org/dc/dcmitype/"/>
    <ds:schemaRef ds:uri="http://schemas.microsoft.com/office/infopath/2007/PartnerControls"/>
    <ds:schemaRef ds:uri="6f6473ee-e108-463b-b286-fa50dd4c01e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3019</TotalTime>
  <Words>1469</Words>
  <Application>Microsoft Office PowerPoint</Application>
  <PresentationFormat>Widescreen</PresentationFormat>
  <Paragraphs>633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Participation</vt:lpstr>
      <vt:lpstr>Active participation</vt:lpstr>
      <vt:lpstr>Rates of BSI in Adult CCUs</vt:lpstr>
      <vt:lpstr>Rates of ICU-associated BSI in Adult CCUs</vt:lpstr>
      <vt:lpstr>Rates of ICU-associated CVC-BSI in Adult CCUs</vt:lpstr>
      <vt:lpstr>Rates of BSI in Paediatric CCUs</vt:lpstr>
      <vt:lpstr>Rates of ICU-associated BSI in Paediatric CCUs</vt:lpstr>
      <vt:lpstr>Rates of ICU-associated CVC-BSI in Paediatric CCUs</vt:lpstr>
      <vt:lpstr>Rates of BSI in Neonatal CCUs</vt:lpstr>
      <vt:lpstr>Rates of ICU-associated BSI in Neonatal CCUs</vt:lpstr>
      <vt:lpstr>Rates of ICU-associated CVC-BSI in Neonatal CCUs</vt:lpstr>
      <vt:lpstr>Organism distribution: all PBCs in Adult CCUs</vt:lpstr>
      <vt:lpstr>Organism distribution: ICU-associated BSIs in Adult CCUs</vt:lpstr>
      <vt:lpstr>Organism distribution: all PBCs in Paediatric CCUs</vt:lpstr>
      <vt:lpstr>Organism distribution: ICU-associated BSIs in Paediatric CCUs</vt:lpstr>
      <vt:lpstr>Organism distribution: all PBCs in Neonatal CCUs</vt:lpstr>
      <vt:lpstr>Organism distribution: ICU-associated BSIs in Neonatal CCUs</vt:lpstr>
    </vt:vector>
  </TitlesOfParts>
  <Company>Cabinet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Glenn Gossling</dc:creator>
  <cp:lastModifiedBy>Lucy Rowan</cp:lastModifiedBy>
  <cp:revision>174</cp:revision>
  <dcterms:created xsi:type="dcterms:W3CDTF">2012-10-10T09:02:29Z</dcterms:created>
  <dcterms:modified xsi:type="dcterms:W3CDTF">2022-01-14T13:14:31Z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0x010100FB43E37366CDE040B30A19FF830DAD5E</vt:lpwstr>
  </property>
</Properties>
</file>