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4"/>
  </p:notesMasterIdLst>
  <p:sldIdLst>
    <p:sldId id="280" r:id="rId5"/>
    <p:sldId id="27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81" r:id="rId19"/>
    <p:sldId id="274" r:id="rId20"/>
    <p:sldId id="277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Choi" initials="HC" lastIdx="1" clrIdx="0">
    <p:extLst>
      <p:ext uri="{19B8F6BF-5375-455C-9EA6-DF929625EA0E}">
        <p15:presenceInfo xmlns:p15="http://schemas.microsoft.com/office/powerpoint/2012/main" userId="S::Hannah.Choi@phe.gov.uk::4ff1da25-6d8f-4961-ad82-912a5d733a4c" providerId="AD"/>
      </p:ext>
    </p:extLst>
  </p:cmAuthor>
  <p:cmAuthor id="2" name="Lababa Hasan" initials="LH" lastIdx="1" clrIdx="1">
    <p:extLst>
      <p:ext uri="{19B8F6BF-5375-455C-9EA6-DF929625EA0E}">
        <p15:presenceInfo xmlns:p15="http://schemas.microsoft.com/office/powerpoint/2012/main" userId="S::Lababa.Hasan@phe.gov.uk::a591f956-79f6-4bc4-a567-aa744920ec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  <a:srgbClr val="007C91"/>
    <a:srgbClr val="00AB8E"/>
    <a:srgbClr val="00AE8E"/>
    <a:srgbClr val="00A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707" autoAdjust="0"/>
  </p:normalViewPr>
  <p:slideViewPr>
    <p:cSldViewPr>
      <p:cViewPr varScale="1">
        <p:scale>
          <a:sx n="79" d="100"/>
          <a:sy n="79" d="100"/>
        </p:scale>
        <p:origin x="101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[Actively participating units.xlsx]Sheet1!PivotTable1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Adult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7C91"/>
            </a:solidFill>
            <a:round/>
          </a:ln>
          <a:effectLst/>
        </c:spPr>
        <c:marker>
          <c:symbol val="circle"/>
          <c:size val="5"/>
          <c:spPr>
            <a:solidFill>
              <a:srgbClr val="007C91"/>
            </a:solidFill>
            <a:ln w="9525">
              <a:solidFill>
                <a:srgbClr val="007C9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Sheet1!$U$3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7C9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C91"/>
              </a:solidFill>
              <a:ln w="9525">
                <a:solidFill>
                  <a:srgbClr val="007C91"/>
                </a:solidFill>
              </a:ln>
              <a:effectLst/>
            </c:spPr>
          </c:marker>
          <c:cat>
            <c:multiLvlStrRef>
              <c:f>Sheet1!$T$4:$T$33</c:f>
              <c:multiLvlStrCache>
                <c:ptCount val="23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Sheet1!$U$4:$U$33</c:f>
              <c:numCache>
                <c:formatCode>General</c:formatCode>
                <c:ptCount val="23"/>
                <c:pt idx="0">
                  <c:v>19</c:v>
                </c:pt>
                <c:pt idx="1">
                  <c:v>25</c:v>
                </c:pt>
                <c:pt idx="2">
                  <c:v>33</c:v>
                </c:pt>
                <c:pt idx="3">
                  <c:v>58</c:v>
                </c:pt>
                <c:pt idx="4">
                  <c:v>72</c:v>
                </c:pt>
                <c:pt idx="5">
                  <c:v>78</c:v>
                </c:pt>
                <c:pt idx="6">
                  <c:v>79</c:v>
                </c:pt>
                <c:pt idx="7">
                  <c:v>78</c:v>
                </c:pt>
                <c:pt idx="8">
                  <c:v>80</c:v>
                </c:pt>
                <c:pt idx="9">
                  <c:v>87</c:v>
                </c:pt>
                <c:pt idx="10">
                  <c:v>87</c:v>
                </c:pt>
                <c:pt idx="11">
                  <c:v>91</c:v>
                </c:pt>
                <c:pt idx="12">
                  <c:v>91</c:v>
                </c:pt>
                <c:pt idx="13">
                  <c:v>95</c:v>
                </c:pt>
                <c:pt idx="14">
                  <c:v>87</c:v>
                </c:pt>
                <c:pt idx="15">
                  <c:v>85</c:v>
                </c:pt>
                <c:pt idx="16">
                  <c:v>74</c:v>
                </c:pt>
                <c:pt idx="17">
                  <c:v>70</c:v>
                </c:pt>
                <c:pt idx="18">
                  <c:v>74</c:v>
                </c:pt>
                <c:pt idx="19">
                  <c:v>83</c:v>
                </c:pt>
                <c:pt idx="20">
                  <c:v>88</c:v>
                </c:pt>
                <c:pt idx="21">
                  <c:v>86</c:v>
                </c:pt>
                <c:pt idx="2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0-4B05-A7AD-F990C2EA0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266920"/>
        <c:axId val="444258720"/>
      </c:lineChart>
      <c:catAx>
        <c:axId val="44426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58720"/>
        <c:crosses val="autoZero"/>
        <c:auto val="1"/>
        <c:lblAlgn val="ctr"/>
        <c:lblOffset val="100"/>
        <c:noMultiLvlLbl val="0"/>
      </c:catAx>
      <c:valAx>
        <c:axId val="4442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6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[Actively participating units.xlsx]Sheet1!PivotTable1</c:name>
    <c:fmtId val="1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Paediatric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FFB81C"/>
            </a:solidFill>
            <a:round/>
          </a:ln>
          <a:effectLst/>
        </c:spPr>
        <c:marker>
          <c:symbol val="circle"/>
          <c:size val="5"/>
          <c:spPr>
            <a:solidFill>
              <a:srgbClr val="FFB81C"/>
            </a:solidFill>
            <a:ln w="9525">
              <a:solidFill>
                <a:srgbClr val="FFB81C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Sheet1!$U$3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B81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B81C"/>
              </a:solidFill>
              <a:ln w="9525">
                <a:solidFill>
                  <a:srgbClr val="FFB81C"/>
                </a:solidFill>
              </a:ln>
              <a:effectLst/>
            </c:spPr>
          </c:marker>
          <c:cat>
            <c:multiLvlStrRef>
              <c:f>Sheet1!$T$4:$T$33</c:f>
              <c:multiLvlStrCache>
                <c:ptCount val="23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Sheet1!$U$4:$U$33</c:f>
              <c:numCache>
                <c:formatCode>General</c:formatCode>
                <c:ptCount val="23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15-4211-AE7C-3C6F6FD1B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266920"/>
        <c:axId val="444258720"/>
      </c:lineChart>
      <c:catAx>
        <c:axId val="44426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58720"/>
        <c:crosses val="autoZero"/>
        <c:auto val="1"/>
        <c:lblAlgn val="ctr"/>
        <c:lblOffset val="100"/>
        <c:noMultiLvlLbl val="0"/>
      </c:catAx>
      <c:valAx>
        <c:axId val="4442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6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[Actively participating units.xlsx]Sheet1!PivotTable1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Neonatal CCUs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</c:pivotFmt>
      <c:pivotFmt>
        <c:idx val="2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rgbClr val="84BD00"/>
            </a:solidFill>
            <a:round/>
          </a:ln>
          <a:effectLst/>
        </c:spPr>
        <c:marker>
          <c:symbol val="circle"/>
          <c:size val="5"/>
          <c:spPr>
            <a:solidFill>
              <a:srgbClr val="84BD00"/>
            </a:solidFill>
            <a:ln w="9525">
              <a:solidFill>
                <a:srgbClr val="84BD00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Sheet1!$U$3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84BD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4BD00"/>
              </a:solidFill>
              <a:ln w="9525">
                <a:solidFill>
                  <a:srgbClr val="84BD00"/>
                </a:solidFill>
              </a:ln>
              <a:effectLst/>
            </c:spPr>
          </c:marker>
          <c:cat>
            <c:multiLvlStrRef>
              <c:f>Sheet1!$T$4:$T$33</c:f>
              <c:multiLvlStrCache>
                <c:ptCount val="23"/>
                <c:lvl>
                  <c:pt idx="0">
                    <c:v>May-Jun</c:v>
                  </c:pt>
                  <c:pt idx="1">
                    <c:v>Jul-Sep</c:v>
                  </c:pt>
                  <c:pt idx="2">
                    <c:v>Oct-Dec</c:v>
                  </c:pt>
                  <c:pt idx="3">
                    <c:v>Jan-Mar</c:v>
                  </c:pt>
                  <c:pt idx="4">
                    <c:v>Apr-Jun</c:v>
                  </c:pt>
                  <c:pt idx="5">
                    <c:v>Jul-Sep</c:v>
                  </c:pt>
                  <c:pt idx="6">
                    <c:v>Oct-Dec</c:v>
                  </c:pt>
                  <c:pt idx="7">
                    <c:v>Jan-Mar</c:v>
                  </c:pt>
                  <c:pt idx="8">
                    <c:v>Apr-Jun</c:v>
                  </c:pt>
                  <c:pt idx="9">
                    <c:v>Jul-Sep</c:v>
                  </c:pt>
                  <c:pt idx="10">
                    <c:v>Oct-Dec</c:v>
                  </c:pt>
                  <c:pt idx="11">
                    <c:v>Jan-Mar</c:v>
                  </c:pt>
                  <c:pt idx="12">
                    <c:v>Apr-Jun</c:v>
                  </c:pt>
                  <c:pt idx="13">
                    <c:v>Jul-Sep</c:v>
                  </c:pt>
                  <c:pt idx="14">
                    <c:v>Oct-Dec</c:v>
                  </c:pt>
                  <c:pt idx="15">
                    <c:v>Jan-Mar</c:v>
                  </c:pt>
                  <c:pt idx="16">
                    <c:v>Apr-Jun</c:v>
                  </c:pt>
                  <c:pt idx="17">
                    <c:v>Jul-Sep</c:v>
                  </c:pt>
                  <c:pt idx="18">
                    <c:v>Oct-Dec</c:v>
                  </c:pt>
                  <c:pt idx="19">
                    <c:v>Jan-Mar</c:v>
                  </c:pt>
                  <c:pt idx="20">
                    <c:v>Apr-Jun</c:v>
                  </c:pt>
                  <c:pt idx="21">
                    <c:v>Jul-Sep</c:v>
                  </c:pt>
                  <c:pt idx="22">
                    <c:v>Oct-Dec</c:v>
                  </c:pt>
                </c:lvl>
                <c:lvl>
                  <c:pt idx="0">
                    <c:v> 2016</c:v>
                  </c:pt>
                  <c:pt idx="3">
                    <c:v> 2017</c:v>
                  </c:pt>
                  <c:pt idx="7">
                    <c:v> 2018</c:v>
                  </c:pt>
                  <c:pt idx="11">
                    <c:v> 2019</c:v>
                  </c:pt>
                  <c:pt idx="15">
                    <c:v> 2020</c:v>
                  </c:pt>
                  <c:pt idx="19">
                    <c:v> 2021</c:v>
                  </c:pt>
                </c:lvl>
              </c:multiLvlStrCache>
            </c:multiLvlStrRef>
          </c:cat>
          <c:val>
            <c:numRef>
              <c:f>Sheet1!$U$4:$U$33</c:f>
              <c:numCache>
                <c:formatCode>General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7</c:v>
                </c:pt>
                <c:pt idx="2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A7-4569-A4F3-0D15EB656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266920"/>
        <c:axId val="444258720"/>
      </c:lineChart>
      <c:catAx>
        <c:axId val="44426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58720"/>
        <c:crosses val="autoZero"/>
        <c:auto val="1"/>
        <c:lblAlgn val="ctr"/>
        <c:lblOffset val="100"/>
        <c:noMultiLvlLbl val="0"/>
      </c:catAx>
      <c:valAx>
        <c:axId val="4442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6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4"/>
            <a:ext cx="12192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1"/>
            <a:ext cx="12192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492897"/>
            <a:ext cx="10178197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6021288"/>
            <a:ext cx="10178197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8813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9" y="548680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4000" y="1412777"/>
            <a:ext cx="10704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274638"/>
            <a:ext cx="107061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1" y="1600201"/>
            <a:ext cx="10706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00151" y="6308726"/>
            <a:ext cx="10752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ICCQIP Surveillance Update: Q15 Oct-Dec 2019 – Q21 Apr-Jun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3A8E7E-801F-4B6D-8E3C-9A50A86E2296}"/>
              </a:ext>
            </a:extLst>
          </p:cNvPr>
          <p:cNvSpPr txBox="1">
            <a:spLocks/>
          </p:cNvSpPr>
          <p:nvPr/>
        </p:nvSpPr>
        <p:spPr>
          <a:xfrm>
            <a:off x="839416" y="5157192"/>
            <a:ext cx="10873208" cy="13295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 baseline="0">
                <a:solidFill>
                  <a:srgbClr val="00AE9E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r>
              <a:rPr lang="en-GB" sz="4500" dirty="0">
                <a:solidFill>
                  <a:schemeClr val="bg1"/>
                </a:solidFill>
                <a:latin typeface="+mj-lt"/>
              </a:rPr>
              <a:t>Q15 Oct-Dec 2019 – Q21 Apr-Jun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36D42-81E3-4930-BECA-B7C8D753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3590925" cy="1600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02CA36-60E0-4631-8F84-8D16D1EA3D99}"/>
              </a:ext>
            </a:extLst>
          </p:cNvPr>
          <p:cNvSpPr/>
          <p:nvPr/>
        </p:nvSpPr>
        <p:spPr>
          <a:xfrm>
            <a:off x="0" y="2060848"/>
            <a:ext cx="12192000" cy="4869160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5A76E-F926-417B-9B6F-A26E37296BF2}"/>
              </a:ext>
            </a:extLst>
          </p:cNvPr>
          <p:cNvSpPr txBox="1"/>
          <p:nvPr/>
        </p:nvSpPr>
        <p:spPr>
          <a:xfrm>
            <a:off x="-29442" y="2060848"/>
            <a:ext cx="95818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solidFill>
                  <a:schemeClr val="bg1"/>
                </a:solidFill>
                <a:latin typeface="+mj-lt"/>
              </a:rPr>
              <a:t>ICCQIP Surveillance Update:Q17 Apr-Jun 2020 – Q23 Oct-Dec 2021</a:t>
            </a:r>
            <a:br>
              <a:rPr lang="en-GB" sz="4500" dirty="0">
                <a:solidFill>
                  <a:schemeClr val="bg1"/>
                </a:solidFill>
                <a:latin typeface="+mj-lt"/>
              </a:rPr>
            </a:br>
            <a:endParaRPr lang="en-GB" sz="4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A5D8-A9E6-49AC-B1C7-1088814C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27649-B92F-4FF4-A372-4C8513D9C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0AAF1-0825-407A-BE65-5224CBB4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A4E1CB-1AB0-4528-B833-90194FD1F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03735"/>
              </p:ext>
            </p:extLst>
          </p:nvPr>
        </p:nvGraphicFramePr>
        <p:xfrm>
          <a:off x="119336" y="2168316"/>
          <a:ext cx="6408712" cy="3407498"/>
        </p:xfrm>
        <a:graphic>
          <a:graphicData uri="http://schemas.openxmlformats.org/drawingml/2006/table">
            <a:tbl>
              <a:tblPr/>
              <a:tblGrid>
                <a:gridCol w="1985033">
                  <a:extLst>
                    <a:ext uri="{9D8B030D-6E8A-4147-A177-3AD203B41FA5}">
                      <a16:colId xmlns:a16="http://schemas.microsoft.com/office/drawing/2014/main" val="1181564923"/>
                    </a:ext>
                  </a:extLst>
                </a:gridCol>
                <a:gridCol w="633519">
                  <a:extLst>
                    <a:ext uri="{9D8B030D-6E8A-4147-A177-3AD203B41FA5}">
                      <a16:colId xmlns:a16="http://schemas.microsoft.com/office/drawing/2014/main" val="15115415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3464012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4308824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6355565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940488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35337515"/>
                    </a:ext>
                  </a:extLst>
                </a:gridCol>
                <a:gridCol w="693816">
                  <a:extLst>
                    <a:ext uri="{9D8B030D-6E8A-4147-A177-3AD203B41FA5}">
                      <a16:colId xmlns:a16="http://schemas.microsoft.com/office/drawing/2014/main" val="2768683912"/>
                    </a:ext>
                  </a:extLst>
                </a:gridCol>
              </a:tblGrid>
              <a:tr h="37124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87733"/>
                  </a:ext>
                </a:extLst>
              </a:tr>
              <a:tr h="363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90612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8,645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9,103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7,772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9,178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7908"/>
                  </a:ext>
                </a:extLst>
              </a:tr>
              <a:tr h="363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82105"/>
                  </a:ext>
                </a:extLst>
              </a:tr>
              <a:tr h="363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28002"/>
                  </a:ext>
                </a:extLst>
              </a:tr>
              <a:tr h="36366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56952"/>
                  </a:ext>
                </a:extLst>
              </a:tr>
              <a:tr h="54549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62924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336777"/>
                  </a:ext>
                </a:extLst>
              </a:tr>
              <a:tr h="18183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7193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CC19EC3-3296-4B17-92B2-97B6CAFC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904" y="1979298"/>
            <a:ext cx="5491549" cy="37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0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B98B-CCA2-4C8E-9A15-3F109656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7C03E-AF85-49C7-9926-94C5D7261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AB27-C16F-42B0-9513-AA21B5A8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581E1B-C09B-4927-AF14-634F6003E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115898"/>
              </p:ext>
            </p:extLst>
          </p:nvPr>
        </p:nvGraphicFramePr>
        <p:xfrm>
          <a:off x="52287" y="2348880"/>
          <a:ext cx="6043716" cy="2280270"/>
        </p:xfrm>
        <a:graphic>
          <a:graphicData uri="http://schemas.openxmlformats.org/drawingml/2006/table">
            <a:tbl>
              <a:tblPr/>
              <a:tblGrid>
                <a:gridCol w="1521023">
                  <a:extLst>
                    <a:ext uri="{9D8B030D-6E8A-4147-A177-3AD203B41FA5}">
                      <a16:colId xmlns:a16="http://schemas.microsoft.com/office/drawing/2014/main" val="3183891971"/>
                    </a:ext>
                  </a:extLst>
                </a:gridCol>
                <a:gridCol w="646099">
                  <a:extLst>
                    <a:ext uri="{9D8B030D-6E8A-4147-A177-3AD203B41FA5}">
                      <a16:colId xmlns:a16="http://schemas.microsoft.com/office/drawing/2014/main" val="2663069285"/>
                    </a:ext>
                  </a:extLst>
                </a:gridCol>
                <a:gridCol w="646099">
                  <a:extLst>
                    <a:ext uri="{9D8B030D-6E8A-4147-A177-3AD203B41FA5}">
                      <a16:colId xmlns:a16="http://schemas.microsoft.com/office/drawing/2014/main" val="180478348"/>
                    </a:ext>
                  </a:extLst>
                </a:gridCol>
                <a:gridCol w="646099">
                  <a:extLst>
                    <a:ext uri="{9D8B030D-6E8A-4147-A177-3AD203B41FA5}">
                      <a16:colId xmlns:a16="http://schemas.microsoft.com/office/drawing/2014/main" val="3363506641"/>
                    </a:ext>
                  </a:extLst>
                </a:gridCol>
                <a:gridCol w="646099">
                  <a:extLst>
                    <a:ext uri="{9D8B030D-6E8A-4147-A177-3AD203B41FA5}">
                      <a16:colId xmlns:a16="http://schemas.microsoft.com/office/drawing/2014/main" val="1780499275"/>
                    </a:ext>
                  </a:extLst>
                </a:gridCol>
                <a:gridCol w="646099">
                  <a:extLst>
                    <a:ext uri="{9D8B030D-6E8A-4147-A177-3AD203B41FA5}">
                      <a16:colId xmlns:a16="http://schemas.microsoft.com/office/drawing/2014/main" val="642378436"/>
                    </a:ext>
                  </a:extLst>
                </a:gridCol>
                <a:gridCol w="646099">
                  <a:extLst>
                    <a:ext uri="{9D8B030D-6E8A-4147-A177-3AD203B41FA5}">
                      <a16:colId xmlns:a16="http://schemas.microsoft.com/office/drawing/2014/main" val="1415593570"/>
                    </a:ext>
                  </a:extLst>
                </a:gridCol>
                <a:gridCol w="646099">
                  <a:extLst>
                    <a:ext uri="{9D8B030D-6E8A-4147-A177-3AD203B41FA5}">
                      <a16:colId xmlns:a16="http://schemas.microsoft.com/office/drawing/2014/main" val="1069395324"/>
                    </a:ext>
                  </a:extLst>
                </a:gridCol>
              </a:tblGrid>
              <a:tr h="6057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39258"/>
                  </a:ext>
                </a:extLst>
              </a:tr>
              <a:tr h="41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14018"/>
                  </a:ext>
                </a:extLst>
              </a:tr>
              <a:tr h="6279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8,272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8,685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7,837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7,905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7,384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8,808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95217"/>
                  </a:ext>
                </a:extLst>
              </a:tr>
              <a:tr h="6279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BSI per 1,000 ICU-patient days§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125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EB1136E-9AE4-4E59-9791-85F0E756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568" y="1457809"/>
            <a:ext cx="5719083" cy="39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B87-3DA9-455D-8598-6DBD4619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632-41F9-432B-AB85-8ADA28A21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231BF-6021-48AD-A754-E0A20490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879484-3299-4E7D-9FE0-B4DEEB5AD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18554"/>
              </p:ext>
            </p:extLst>
          </p:nvPr>
        </p:nvGraphicFramePr>
        <p:xfrm>
          <a:off x="105668" y="1584960"/>
          <a:ext cx="5702300" cy="417264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16088817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68697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33848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638663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1585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68361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54625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2842496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343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CABSI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954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809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15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CRBSI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17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36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39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0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20.3%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22.3%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29.1%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7626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5FB7C6A-216C-414E-9962-534DED67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52" y="1363881"/>
            <a:ext cx="5991599" cy="41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5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FFA7-3BCB-46EF-B0B4-C176D576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2A19-3179-493C-ABAC-84E820D7C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AF8B-1D3B-45F1-8685-1D8E34AD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0A17FE7-94F4-43EC-A65C-F11DA7A4B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361045"/>
            <a:ext cx="6696744" cy="47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ICU-associated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B0C6FB8-8E16-4AE0-9FA1-16256CA67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42401"/>
            <a:ext cx="7232855" cy="51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C91"/>
                </a:solidFill>
              </a:rPr>
              <a:t>Organism distribution: ICU-CVC BSIs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9681B4D-B257-4648-8357-C632F26D9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25" y="1215003"/>
            <a:ext cx="7232855" cy="51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6180-0D64-4673-A51C-C6CCA48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A53E4-09CC-4D00-8568-F9AE2DEEB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FFF0-DD98-45E7-9C51-A23D3C1B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AD43CC2F-8BEA-4F3E-92F8-0D76DB8E8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169577"/>
            <a:ext cx="7232855" cy="51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C55-B15A-4B48-8043-9D5F518B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9ED70-4DE8-492B-8F3D-43082D179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7DC1-71A2-48E3-A0C1-DF9BCA18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A3B29776-DABF-4037-B625-F47908D33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25626"/>
            <a:ext cx="7232855" cy="51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C72-33A6-4300-AED8-3105BB38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Organism distribution: all PBCs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65F16-487F-4A85-B65D-32552AE77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8ADD-C181-4A9E-B4D8-49039C9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6F7EC29-E282-46CC-AA9B-8D27BE4E6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148915"/>
            <a:ext cx="7232855" cy="51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1858-3C84-418C-9B4E-18DB6506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Organism distribution: ICU-associated BSIs in Neonatal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C06-3494-4308-924D-7933866F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8F9D5-2BD1-4B26-9B3C-14703624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96F6EEF-765D-4B3F-BFC6-95138F5BA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3" y="1142995"/>
            <a:ext cx="7232855" cy="51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6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8303-58A8-497C-AF81-70A52B9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Participation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BD531E-1D73-417A-8D07-3E1F8917C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42626"/>
              </p:ext>
            </p:extLst>
          </p:nvPr>
        </p:nvGraphicFramePr>
        <p:xfrm>
          <a:off x="778383" y="1556792"/>
          <a:ext cx="10369152" cy="4320479"/>
        </p:xfrm>
        <a:graphic>
          <a:graphicData uri="http://schemas.openxmlformats.org/drawingml/2006/table">
            <a:tbl>
              <a:tblPr firstRow="1" firstCol="1">
                <a:tableStyleId>{5FD0F851-EC5A-4D38-B0AD-8093EC10F338}</a:tableStyleId>
              </a:tblPr>
              <a:tblGrid>
                <a:gridCol w="4536503">
                  <a:extLst>
                    <a:ext uri="{9D8B030D-6E8A-4147-A177-3AD203B41FA5}">
                      <a16:colId xmlns:a16="http://schemas.microsoft.com/office/drawing/2014/main" val="302014805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732766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106667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7738434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3732847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4235749937"/>
                    </a:ext>
                  </a:extLst>
                </a:gridCol>
              </a:tblGrid>
              <a:tr h="7064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Acute Trusts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All CCUs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Adult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Paediatric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Neonatal CCUs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65006072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in England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240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163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454414190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registered on ICU Data Capture System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281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61540794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with a registered Local Administrator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72435856"/>
                  </a:ext>
                </a:extLst>
              </a:tr>
              <a:tr h="394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ever entered any data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173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153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17972591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FY 2020/2021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73384716"/>
                  </a:ext>
                </a:extLst>
              </a:tr>
              <a:tr h="70642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Number which have entered any data in Q23 Oct-Dec 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80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786843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D22C-5696-4F10-940B-A10392071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D1F4-73FF-4244-8440-2E3F1867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</p:spTree>
    <p:extLst>
      <p:ext uri="{BB962C8B-B14F-4D97-AF65-F5344CB8AC3E}">
        <p14:creationId xmlns:p14="http://schemas.microsoft.com/office/powerpoint/2010/main" val="7914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Active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units have submitted complete data for each quarter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7B87B76-BC19-4B26-A745-A1F3C2F4A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105751"/>
              </p:ext>
            </p:extLst>
          </p:nvPr>
        </p:nvGraphicFramePr>
        <p:xfrm>
          <a:off x="-13126" y="1964769"/>
          <a:ext cx="3901215" cy="387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7B87B76-BC19-4B26-A745-A1F3C2F4A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652579"/>
              </p:ext>
            </p:extLst>
          </p:nvPr>
        </p:nvGraphicFramePr>
        <p:xfrm>
          <a:off x="4007766" y="1955919"/>
          <a:ext cx="3960441" cy="392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7B87B76-BC19-4B26-A745-A1F3C2F4A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300823"/>
              </p:ext>
            </p:extLst>
          </p:nvPr>
        </p:nvGraphicFramePr>
        <p:xfrm>
          <a:off x="8087883" y="1955919"/>
          <a:ext cx="3960441" cy="392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426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6DA7-1613-45CB-B24E-45890D13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D7189-6006-4719-919C-A5FE7E68F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09AF-1BF6-4D7F-A413-D98DA8ED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74011-5713-4159-8848-3E9FDCD3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72" y="1556792"/>
            <a:ext cx="5997071" cy="413401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488091-4134-47F3-94FE-BCC54194D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79176"/>
              </p:ext>
            </p:extLst>
          </p:nvPr>
        </p:nvGraphicFramePr>
        <p:xfrm>
          <a:off x="19437" y="2011569"/>
          <a:ext cx="6019800" cy="373488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2266010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741524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640447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80476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84485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275815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585412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656818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8472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1394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67,733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117,572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90,388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96,520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97,467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835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103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11,698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7,871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10,922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16,881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10,958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11,773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11,480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649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008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582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9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1EF3-FDF2-43F7-8527-8304D241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C91"/>
                </a:solidFill>
              </a:rPr>
              <a:t>Rates of ICU-associated 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786A-B94D-4190-9347-ABBEEBE99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75729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D512C-0B83-4E01-9478-49E76C5C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CCB3F4-1697-4DC0-B57C-74117012D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67231"/>
              </p:ext>
            </p:extLst>
          </p:nvPr>
        </p:nvGraphicFramePr>
        <p:xfrm>
          <a:off x="7111" y="2636912"/>
          <a:ext cx="6160897" cy="2060541"/>
        </p:xfrm>
        <a:graphic>
          <a:graphicData uri="http://schemas.openxmlformats.org/drawingml/2006/table">
            <a:tbl>
              <a:tblPr/>
              <a:tblGrid>
                <a:gridCol w="1987385">
                  <a:extLst>
                    <a:ext uri="{9D8B030D-6E8A-4147-A177-3AD203B41FA5}">
                      <a16:colId xmlns:a16="http://schemas.microsoft.com/office/drawing/2014/main" val="1248876471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3418763186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3692076112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2365569968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3419027547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3647210142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1170892759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1990293572"/>
                    </a:ext>
                  </a:extLst>
                </a:gridCol>
              </a:tblGrid>
              <a:tr h="7141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91466"/>
                  </a:ext>
                </a:extLst>
              </a:tr>
              <a:tr h="39480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96636"/>
                  </a:ext>
                </a:extLst>
              </a:tr>
              <a:tr h="556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68,790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46,993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70,475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95,413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65,959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71,734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74,059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47361"/>
                  </a:ext>
                </a:extLst>
              </a:tr>
              <a:tr h="39480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7000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85EE6E-2A59-4638-A0EF-935DB081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06" y="1607500"/>
            <a:ext cx="5975823" cy="41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0CC6-64D8-46E9-AED2-5E774257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CVC-BSI in Adult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BDE80-E094-469F-A87B-6C6C2B5A4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2153" y="6308725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F62B-7DEA-44C9-85B4-FC31E2C5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FA07AD-B91C-4BAB-9A46-EEC567904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94715"/>
              </p:ext>
            </p:extLst>
          </p:nvPr>
        </p:nvGraphicFramePr>
        <p:xfrm>
          <a:off x="66393" y="1672635"/>
          <a:ext cx="6173623" cy="3696000"/>
        </p:xfrm>
        <a:graphic>
          <a:graphicData uri="http://schemas.openxmlformats.org/drawingml/2006/table">
            <a:tbl>
              <a:tblPr/>
              <a:tblGrid>
                <a:gridCol w="1899871">
                  <a:extLst>
                    <a:ext uri="{9D8B030D-6E8A-4147-A177-3AD203B41FA5}">
                      <a16:colId xmlns:a16="http://schemas.microsoft.com/office/drawing/2014/main" val="1220543529"/>
                    </a:ext>
                  </a:extLst>
                </a:gridCol>
                <a:gridCol w="606472">
                  <a:extLst>
                    <a:ext uri="{9D8B030D-6E8A-4147-A177-3AD203B41FA5}">
                      <a16:colId xmlns:a16="http://schemas.microsoft.com/office/drawing/2014/main" val="2405147247"/>
                    </a:ext>
                  </a:extLst>
                </a:gridCol>
                <a:gridCol w="578387">
                  <a:extLst>
                    <a:ext uri="{9D8B030D-6E8A-4147-A177-3AD203B41FA5}">
                      <a16:colId xmlns:a16="http://schemas.microsoft.com/office/drawing/2014/main" val="60959328"/>
                    </a:ext>
                  </a:extLst>
                </a:gridCol>
                <a:gridCol w="615341">
                  <a:extLst>
                    <a:ext uri="{9D8B030D-6E8A-4147-A177-3AD203B41FA5}">
                      <a16:colId xmlns:a16="http://schemas.microsoft.com/office/drawing/2014/main" val="308018035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3527109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1740523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057136"/>
                    </a:ext>
                  </a:extLst>
                </a:gridCol>
                <a:gridCol w="601344">
                  <a:extLst>
                    <a:ext uri="{9D8B030D-6E8A-4147-A177-3AD203B41FA5}">
                      <a16:colId xmlns:a16="http://schemas.microsoft.com/office/drawing/2014/main" val="1864781587"/>
                    </a:ext>
                  </a:extLst>
                </a:gridCol>
              </a:tblGrid>
              <a:tr h="4014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55092"/>
                  </a:ext>
                </a:extLst>
              </a:tr>
              <a:tr h="175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CABSI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53061"/>
                  </a:ext>
                </a:extLst>
              </a:tr>
              <a:tr h="300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47,890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30,351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44,851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61,703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41,349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44,076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45,652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84020"/>
                  </a:ext>
                </a:extLst>
              </a:tr>
              <a:tr h="300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883305"/>
                  </a:ext>
                </a:extLst>
              </a:tr>
              <a:tr h="175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CRBSI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07519"/>
                  </a:ext>
                </a:extLst>
              </a:tr>
              <a:tr h="300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3269"/>
                  </a:ext>
                </a:extLst>
              </a:tr>
              <a:tr h="300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3078"/>
                  </a:ext>
                </a:extLst>
              </a:tr>
              <a:tr h="3005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64751"/>
                  </a:ext>
                </a:extLst>
              </a:tr>
              <a:tr h="175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69.6%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64.6%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63.6%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62.7%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61.4%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61.6%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8006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3110744-C2F3-43DE-BA11-D25C063B4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72" y="1541691"/>
            <a:ext cx="5741575" cy="3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A28F-B296-48D2-B550-D2F1DE5B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C91"/>
                </a:solidFill>
              </a:rPr>
              <a:t>Rates of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5A31-2813-4DA2-9AF3-AD8757EBA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3238-B52F-4F85-8440-BA733A25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C4FC35-960D-47C6-B58E-6AD45EB21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91763"/>
              </p:ext>
            </p:extLst>
          </p:nvPr>
        </p:nvGraphicFramePr>
        <p:xfrm>
          <a:off x="80516" y="1790159"/>
          <a:ext cx="6159500" cy="3563040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37541190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292741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86335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10991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814295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068539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743773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1959145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518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2089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3,045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1,030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2,224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814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210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positive blood cultures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010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622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positive blood cultures per 1,000 blood culture sets taken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33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13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BSI per 1,000 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97466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F43DF5D-B059-41ED-BFC3-D213A47B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416783"/>
            <a:ext cx="5838113" cy="40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6A9E-44B5-4F69-8513-97D35F58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7C91"/>
                </a:solidFill>
              </a:rPr>
              <a:t>Rates of ICU-associated 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666E9-2EF2-402F-B66A-D36BD1745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BF4DA-3886-4D4F-9EDE-7B2778EF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8D3CEA-0BAB-4837-BAC9-4485085CF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66166"/>
              </p:ext>
            </p:extLst>
          </p:nvPr>
        </p:nvGraphicFramePr>
        <p:xfrm>
          <a:off x="70684" y="2636912"/>
          <a:ext cx="6119514" cy="1824411"/>
        </p:xfrm>
        <a:graphic>
          <a:graphicData uri="http://schemas.openxmlformats.org/drawingml/2006/table">
            <a:tbl>
              <a:tblPr/>
              <a:tblGrid>
                <a:gridCol w="1706861">
                  <a:extLst>
                    <a:ext uri="{9D8B030D-6E8A-4147-A177-3AD203B41FA5}">
                      <a16:colId xmlns:a16="http://schemas.microsoft.com/office/drawing/2014/main" val="3557175748"/>
                    </a:ext>
                  </a:extLst>
                </a:gridCol>
                <a:gridCol w="612819">
                  <a:extLst>
                    <a:ext uri="{9D8B030D-6E8A-4147-A177-3AD203B41FA5}">
                      <a16:colId xmlns:a16="http://schemas.microsoft.com/office/drawing/2014/main" val="2621265807"/>
                    </a:ext>
                  </a:extLst>
                </a:gridCol>
                <a:gridCol w="566021">
                  <a:extLst>
                    <a:ext uri="{9D8B030D-6E8A-4147-A177-3AD203B41FA5}">
                      <a16:colId xmlns:a16="http://schemas.microsoft.com/office/drawing/2014/main" val="3454002774"/>
                    </a:ext>
                  </a:extLst>
                </a:gridCol>
                <a:gridCol w="658115">
                  <a:extLst>
                    <a:ext uri="{9D8B030D-6E8A-4147-A177-3AD203B41FA5}">
                      <a16:colId xmlns:a16="http://schemas.microsoft.com/office/drawing/2014/main" val="246574495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6086434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115085529"/>
                    </a:ext>
                  </a:extLst>
                </a:gridCol>
                <a:gridCol w="632648">
                  <a:extLst>
                    <a:ext uri="{9D8B030D-6E8A-4147-A177-3AD203B41FA5}">
                      <a16:colId xmlns:a16="http://schemas.microsoft.com/office/drawing/2014/main" val="2154042951"/>
                    </a:ext>
                  </a:extLst>
                </a:gridCol>
                <a:gridCol w="646906">
                  <a:extLst>
                    <a:ext uri="{9D8B030D-6E8A-4147-A177-3AD203B41FA5}">
                      <a16:colId xmlns:a16="http://schemas.microsoft.com/office/drawing/2014/main" val="1531654256"/>
                    </a:ext>
                  </a:extLst>
                </a:gridCol>
              </a:tblGrid>
              <a:tr h="3580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42812"/>
                  </a:ext>
                </a:extLst>
              </a:tr>
              <a:tr h="361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BSIs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47180"/>
                  </a:ext>
                </a:extLst>
              </a:tr>
              <a:tr h="5416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patient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1,238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07006"/>
                  </a:ext>
                </a:extLst>
              </a:tr>
              <a:tr h="36107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BSI per 1,000 ICU-patient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1982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7384A9-AC02-4B4D-8A84-0EF5AC728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323" y="1557987"/>
            <a:ext cx="5993357" cy="41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F28E-23F9-4CC3-B0A2-16E5CDB8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007C91"/>
                </a:solidFill>
              </a:rPr>
              <a:t>Rates of ICU-associated CVC-BSI in Paediatric 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DF89C-5F5A-4CC2-B064-A9B9C5E2D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37007"/>
            <a:ext cx="12192000" cy="549275"/>
          </a:xfrm>
          <a:solidFill>
            <a:srgbClr val="007C91"/>
          </a:solidFill>
        </p:spPr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9A14-E307-4491-B145-4BF9056F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ICCQIP Surveillance Update: Q17 Apr-Jun 2020 – Q23 Oct-Dec 2021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A629C7-3CCE-41D6-96DD-63CC09FAF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01638"/>
              </p:ext>
            </p:extLst>
          </p:nvPr>
        </p:nvGraphicFramePr>
        <p:xfrm>
          <a:off x="63500" y="1945141"/>
          <a:ext cx="6032500" cy="4078560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val="40180414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499729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032319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01541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335350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7640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184641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842261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Q17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Q18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Q19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2020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Q20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Jan-Mar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Q21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Apr-Jun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Q22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Jul-Sep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Q23</a:t>
                      </a:r>
                    </a:p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Oct-Dec 2021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165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CABSI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361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CVC days, amongst patients in the ICU&gt;2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1,073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687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758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689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CABSI 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717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ICU-associated CRBSI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1855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ICU-associated CRBSI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772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all ICU-associated CVC-BSI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732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 of all ICU-associated CVC-BSI per 1,000 ICU-CVC days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604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CVC utilisation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54.5%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55.5%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50.1%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59.0%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43.6%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59.4%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222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E26756F-4E63-4EE2-9E85-DC9DA31F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869" y="1772816"/>
            <a:ext cx="5916631" cy="40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0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98002E"/>
      </a:lt2>
      <a:accent1>
        <a:srgbClr val="00AB8E"/>
      </a:accent1>
      <a:accent2>
        <a:srgbClr val="012169"/>
      </a:accent2>
      <a:accent3>
        <a:srgbClr val="E7E6E6"/>
      </a:accent3>
      <a:accent4>
        <a:srgbClr val="ECA154"/>
      </a:accent4>
      <a:accent5>
        <a:srgbClr val="98A4AE"/>
      </a:accent5>
      <a:accent6>
        <a:srgbClr val="EAAA00"/>
      </a:accent6>
      <a:hlink>
        <a:srgbClr val="D6D2C4"/>
      </a:hlink>
      <a:folHlink>
        <a:srgbClr val="00964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3E37366CDE040B30A19FF830DAD5E" ma:contentTypeVersion="11" ma:contentTypeDescription="Create a new document." ma:contentTypeScope="" ma:versionID="e949942d9b52e995dd42e17ca5d9cb5e">
  <xsd:schema xmlns:xsd="http://www.w3.org/2001/XMLSchema" xmlns:xs="http://www.w3.org/2001/XMLSchema" xmlns:p="http://schemas.microsoft.com/office/2006/metadata/properties" xmlns:ns3="6f6473ee-e108-463b-b286-fa50dd4c01e2" xmlns:ns4="ae13f663-6380-4aea-aa62-cd70fe5a19f0" targetNamespace="http://schemas.microsoft.com/office/2006/metadata/properties" ma:root="true" ma:fieldsID="26e2372ad500c173ba975d22f782b972" ns3:_="" ns4:_="">
    <xsd:import namespace="6f6473ee-e108-463b-b286-fa50dd4c01e2"/>
    <xsd:import namespace="ae13f663-6380-4aea-aa62-cd70fe5a19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473ee-e108-463b-b286-fa50dd4c0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3f663-6380-4aea-aa62-cd70fe5a1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6B243-E054-4D98-A828-4356ECCD8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473ee-e108-463b-b286-fa50dd4c01e2"/>
    <ds:schemaRef ds:uri="ae13f663-6380-4aea-aa62-cd70fe5a19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AA3BD5-90C3-4BC2-94B6-F5B6FAEAFEE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e13f663-6380-4aea-aa62-cd70fe5a19f0"/>
    <ds:schemaRef ds:uri="http://purl.org/dc/dcmitype/"/>
    <ds:schemaRef ds:uri="http://schemas.microsoft.com/office/infopath/2007/PartnerControls"/>
    <ds:schemaRef ds:uri="6f6473ee-e108-463b-b286-fa50dd4c01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3905</TotalTime>
  <Words>1554</Words>
  <Application>Microsoft Office PowerPoint</Application>
  <PresentationFormat>Widescreen</PresentationFormat>
  <Paragraphs>692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Participation</vt:lpstr>
      <vt:lpstr>Active participation</vt:lpstr>
      <vt:lpstr>Rates of BSI in Adult CCUs</vt:lpstr>
      <vt:lpstr>Rates of ICU-associated BSI in Adult CCUs</vt:lpstr>
      <vt:lpstr>Rates of ICU-associated CVC-BSI in Adult CCUs</vt:lpstr>
      <vt:lpstr>Rates of BSI in Paediatric CCUs</vt:lpstr>
      <vt:lpstr>Rates of ICU-associated BSI in Paediatric CCUs</vt:lpstr>
      <vt:lpstr>Rates of ICU-associated CVC-BSI in Paediatric CCUs</vt:lpstr>
      <vt:lpstr>Rates of BSI in Neonatal CCUs</vt:lpstr>
      <vt:lpstr>Rates of ICU-associated BSI in Neonatal CCUs</vt:lpstr>
      <vt:lpstr>Rates of ICU-associated CVC-BSI in Neonatal CCUs</vt:lpstr>
      <vt:lpstr>Organism distribution: all PBCs in Adult CCUs</vt:lpstr>
      <vt:lpstr>Organism distribution: ICU-associated BSIs in Adult CCUs</vt:lpstr>
      <vt:lpstr>Organism distribution: ICU-CVC BSIs in Adult CCUs</vt:lpstr>
      <vt:lpstr>Organism distribution: all PBCs in Paediatric CCUs</vt:lpstr>
      <vt:lpstr>Organism distribution: ICU-associated BSIs in Paediatric CCUs</vt:lpstr>
      <vt:lpstr>Organism distribution: all PBCs in Neonatal CCUs</vt:lpstr>
      <vt:lpstr>Organism distribution: ICU-associated BSIs in Neonatal CCUs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Miroslava Mihalkova</cp:lastModifiedBy>
  <cp:revision>237</cp:revision>
  <dcterms:created xsi:type="dcterms:W3CDTF">2012-10-10T09:02:29Z</dcterms:created>
  <dcterms:modified xsi:type="dcterms:W3CDTF">2022-05-06T09:55:27Z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0x010100FB43E37366CDE040B30A19FF830DAD5E</vt:lpwstr>
  </property>
</Properties>
</file>