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44" r:id="rId4"/>
  </p:sldMasterIdLst>
  <p:notesMasterIdLst>
    <p:notesMasterId r:id="rId24"/>
  </p:notesMasterIdLst>
  <p:sldIdLst>
    <p:sldId id="280" r:id="rId5"/>
    <p:sldId id="279" r:id="rId6"/>
    <p:sldId id="262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6" r:id="rId18"/>
    <p:sldId id="281" r:id="rId19"/>
    <p:sldId id="274" r:id="rId20"/>
    <p:sldId id="277" r:id="rId21"/>
    <p:sldId id="275" r:id="rId22"/>
    <p:sldId id="278" r:id="rId23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84" charset="0"/>
        <a:ea typeface="ヒラギノ角ゴ Pro W3" pitchFamily="84" charset="-128"/>
        <a:cs typeface="ヒラギノ角ゴ Pro W3" pitchFamily="84" charset="-128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84" charset="0"/>
        <a:ea typeface="ヒラギノ角ゴ Pro W3" pitchFamily="84" charset="-128"/>
        <a:cs typeface="ヒラギノ角ゴ Pro W3" pitchFamily="84" charset="-128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84" charset="0"/>
        <a:ea typeface="ヒラギノ角ゴ Pro W3" pitchFamily="84" charset="-128"/>
        <a:cs typeface="ヒラギノ角ゴ Pro W3" pitchFamily="84" charset="-128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84" charset="0"/>
        <a:ea typeface="ヒラギノ角ゴ Pro W3" pitchFamily="84" charset="-128"/>
        <a:cs typeface="ヒラギノ角ゴ Pro W3" pitchFamily="84" charset="-128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84" charset="0"/>
        <a:ea typeface="ヒラギノ角ゴ Pro W3" pitchFamily="84" charset="-128"/>
        <a:cs typeface="ヒラギノ角ゴ Pro W3" pitchFamily="84" charset="-128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pitchFamily="84" charset="0"/>
        <a:ea typeface="ヒラギノ角ゴ Pro W3" pitchFamily="84" charset="-128"/>
        <a:cs typeface="ヒラギノ角ゴ Pro W3" pitchFamily="84" charset="-128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pitchFamily="84" charset="0"/>
        <a:ea typeface="ヒラギノ角ゴ Pro W3" pitchFamily="84" charset="-128"/>
        <a:cs typeface="ヒラギノ角ゴ Pro W3" pitchFamily="84" charset="-128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pitchFamily="84" charset="0"/>
        <a:ea typeface="ヒラギノ角ゴ Pro W3" pitchFamily="84" charset="-128"/>
        <a:cs typeface="ヒラギノ角ゴ Pro W3" pitchFamily="84" charset="-128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pitchFamily="84" charset="0"/>
        <a:ea typeface="ヒラギノ角ゴ Pro W3" pitchFamily="84" charset="-128"/>
        <a:cs typeface="ヒラギノ角ゴ Pro W3" pitchFamily="84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annah Choi" initials="HC" lastIdx="1" clrIdx="0">
    <p:extLst>
      <p:ext uri="{19B8F6BF-5375-455C-9EA6-DF929625EA0E}">
        <p15:presenceInfo xmlns:p15="http://schemas.microsoft.com/office/powerpoint/2012/main" userId="S::Hannah.Choi@phe.gov.uk::4ff1da25-6d8f-4961-ad82-912a5d733a4c" providerId="AD"/>
      </p:ext>
    </p:extLst>
  </p:cmAuthor>
  <p:cmAuthor id="2" name="Lababa Hasan" initials="LH" lastIdx="1" clrIdx="1">
    <p:extLst>
      <p:ext uri="{19B8F6BF-5375-455C-9EA6-DF929625EA0E}">
        <p15:presenceInfo xmlns:p15="http://schemas.microsoft.com/office/powerpoint/2012/main" userId="S::Lababa.Hasan@phe.gov.uk::a591f956-79f6-4bc4-a567-aa744920ec6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E9E"/>
    <a:srgbClr val="007C91"/>
    <a:srgbClr val="00AB8E"/>
    <a:srgbClr val="00AE8E"/>
    <a:srgbClr val="00AB9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6" autoAdjust="0"/>
    <p:restoredTop sz="78931" autoAdjust="0"/>
  </p:normalViewPr>
  <p:slideViewPr>
    <p:cSldViewPr>
      <p:cViewPr varScale="1">
        <p:scale>
          <a:sx n="52" d="100"/>
          <a:sy n="52" d="100"/>
        </p:scale>
        <p:origin x="1204" y="6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Filecol19.phe.gov.uk\Colindale_Data\HQ%20Group%20and%20LARS\Group%20Data\Bacteraemia\ICU%20surveillance\Quarterly%20Reports\AZ\Q24\Surveillance%20Update\Participation\Actively%20participating%20unit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Filecol19.phe.gov.uk\Colindale_Data\HQ%20Group%20and%20LARS\Group%20Data\Bacteraemia\ICU%20surveillance\Quarterly%20Reports\AZ\Q24\Surveillance%20Update\Participation\Actively%20participating%20units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\\Filecol19.phe.gov.uk\Colindale_Data\HQ%20Group%20and%20LARS\Group%20Data\Bacteraemia\ICU%20surveillance\Quarterly%20Reports\AZ\Q24\Surveillance%20Update\Participation\Actively%20participating%20units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[Actively participating units.xlsx]Sheet1!PivotTable2</c:name>
    <c:fmtId val="3"/>
  </c:pivotSource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Adult</a:t>
            </a:r>
            <a:r>
              <a:rPr lang="en-US" baseline="0"/>
              <a:t> CCUs</a:t>
            </a: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ivotFmts>
      <c:pivotFmt>
        <c:idx val="0"/>
        <c:spPr>
          <a:solidFill>
            <a:schemeClr val="accent1"/>
          </a:solidFill>
          <a:ln w="28575" cap="rnd">
            <a:solidFill>
              <a:srgbClr val="007C91"/>
            </a:solidFill>
            <a:round/>
          </a:ln>
          <a:effectLst/>
        </c:spPr>
        <c:marker>
          <c:symbol val="circle"/>
          <c:size val="5"/>
          <c:spPr>
            <a:solidFill>
              <a:schemeClr val="accent1"/>
            </a:solidFill>
            <a:ln w="9525">
              <a:solidFill>
                <a:srgbClr val="007C91"/>
              </a:solidFill>
            </a:ln>
            <a:effectLst/>
          </c:spPr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chemeClr val="accent1"/>
          </a:solidFill>
          <a:ln w="28575" cap="rnd">
            <a:solidFill>
              <a:srgbClr val="007C91"/>
            </a:solidFill>
            <a:round/>
          </a:ln>
          <a:effectLst/>
        </c:spPr>
        <c:marker>
          <c:symbol val="circle"/>
          <c:size val="5"/>
          <c:spPr>
            <a:solidFill>
              <a:schemeClr val="accent1"/>
            </a:solidFill>
            <a:ln w="9525">
              <a:solidFill>
                <a:srgbClr val="007C91"/>
              </a:solidFill>
            </a:ln>
            <a:effectLst/>
          </c:spPr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"/>
        <c:spPr>
          <a:solidFill>
            <a:schemeClr val="accent1"/>
          </a:solidFill>
          <a:ln w="28575" cap="rnd">
            <a:solidFill>
              <a:srgbClr val="007C91"/>
            </a:solidFill>
            <a:round/>
          </a:ln>
          <a:effectLst/>
        </c:spPr>
        <c:marker>
          <c:symbol val="circle"/>
          <c:size val="5"/>
          <c:spPr>
            <a:solidFill>
              <a:schemeClr val="accent1"/>
            </a:solidFill>
            <a:ln w="9525">
              <a:solidFill>
                <a:srgbClr val="007C91"/>
              </a:solidFill>
            </a:ln>
            <a:effectLst/>
          </c:spPr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</c:pivotFmts>
    <c:plotArea>
      <c:layout/>
      <c:lineChart>
        <c:grouping val="standard"/>
        <c:varyColors val="0"/>
        <c:ser>
          <c:idx val="0"/>
          <c:order val="0"/>
          <c:tx>
            <c:strRef>
              <c:f>Sheet1!$O$3</c:f>
              <c:strCache>
                <c:ptCount val="1"/>
                <c:pt idx="0">
                  <c:v>Total</c:v>
                </c:pt>
              </c:strCache>
            </c:strRef>
          </c:tx>
          <c:spPr>
            <a:ln w="28575" cap="rnd">
              <a:solidFill>
                <a:srgbClr val="007C9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rgbClr val="007C91"/>
                </a:solidFill>
              </a:ln>
              <a:effectLst/>
            </c:spPr>
          </c:marker>
          <c:cat>
            <c:multiLvlStrRef>
              <c:f>Sheet1!$N$4:$N$35</c:f>
              <c:multiLvlStrCache>
                <c:ptCount val="24"/>
                <c:lvl>
                  <c:pt idx="0">
                    <c:v>May-Jun</c:v>
                  </c:pt>
                  <c:pt idx="1">
                    <c:v>Jul-Sep</c:v>
                  </c:pt>
                  <c:pt idx="2">
                    <c:v>Oct-Dec</c:v>
                  </c:pt>
                  <c:pt idx="3">
                    <c:v>Jan-Mar</c:v>
                  </c:pt>
                  <c:pt idx="4">
                    <c:v>Apr-Jun</c:v>
                  </c:pt>
                  <c:pt idx="5">
                    <c:v>Jul-Sep</c:v>
                  </c:pt>
                  <c:pt idx="6">
                    <c:v>Oct-Dec</c:v>
                  </c:pt>
                  <c:pt idx="7">
                    <c:v>Jan-Mar</c:v>
                  </c:pt>
                  <c:pt idx="8">
                    <c:v>Apr-Jun</c:v>
                  </c:pt>
                  <c:pt idx="9">
                    <c:v>Jul-Sep</c:v>
                  </c:pt>
                  <c:pt idx="10">
                    <c:v>Oct-Dec</c:v>
                  </c:pt>
                  <c:pt idx="11">
                    <c:v>Jan-Mar</c:v>
                  </c:pt>
                  <c:pt idx="12">
                    <c:v>Apr-Jun</c:v>
                  </c:pt>
                  <c:pt idx="13">
                    <c:v>Jul-Sep</c:v>
                  </c:pt>
                  <c:pt idx="14">
                    <c:v>Oct-Dec</c:v>
                  </c:pt>
                  <c:pt idx="15">
                    <c:v>Jan-Mar</c:v>
                  </c:pt>
                  <c:pt idx="16">
                    <c:v>Apr-Jun</c:v>
                  </c:pt>
                  <c:pt idx="17">
                    <c:v>Jul-Sep</c:v>
                  </c:pt>
                  <c:pt idx="18">
                    <c:v>Oct-Dec</c:v>
                  </c:pt>
                  <c:pt idx="19">
                    <c:v>Jan-Mar</c:v>
                  </c:pt>
                  <c:pt idx="20">
                    <c:v>Apr-Jun</c:v>
                  </c:pt>
                  <c:pt idx="21">
                    <c:v>Jul-Sep</c:v>
                  </c:pt>
                  <c:pt idx="22">
                    <c:v>Oct-Dec</c:v>
                  </c:pt>
                  <c:pt idx="23">
                    <c:v>Jan-Mar</c:v>
                  </c:pt>
                </c:lvl>
                <c:lvl>
                  <c:pt idx="0">
                    <c:v> 2016</c:v>
                  </c:pt>
                  <c:pt idx="3">
                    <c:v> 2017</c:v>
                  </c:pt>
                  <c:pt idx="7">
                    <c:v> 2018</c:v>
                  </c:pt>
                  <c:pt idx="11">
                    <c:v> 2019</c:v>
                  </c:pt>
                  <c:pt idx="15">
                    <c:v> 2020</c:v>
                  </c:pt>
                  <c:pt idx="19">
                    <c:v> 2021</c:v>
                  </c:pt>
                  <c:pt idx="23">
                    <c:v> 2022</c:v>
                  </c:pt>
                </c:lvl>
              </c:multiLvlStrCache>
            </c:multiLvlStrRef>
          </c:cat>
          <c:val>
            <c:numRef>
              <c:f>Sheet1!$O$4:$O$35</c:f>
              <c:numCache>
                <c:formatCode>General</c:formatCode>
                <c:ptCount val="24"/>
                <c:pt idx="0">
                  <c:v>2</c:v>
                </c:pt>
                <c:pt idx="1">
                  <c:v>2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5</c:v>
                </c:pt>
                <c:pt idx="7">
                  <c:v>5</c:v>
                </c:pt>
                <c:pt idx="8">
                  <c:v>6</c:v>
                </c:pt>
                <c:pt idx="9">
                  <c:v>6</c:v>
                </c:pt>
                <c:pt idx="10">
                  <c:v>6</c:v>
                </c:pt>
                <c:pt idx="11">
                  <c:v>7</c:v>
                </c:pt>
                <c:pt idx="12">
                  <c:v>6</c:v>
                </c:pt>
                <c:pt idx="13">
                  <c:v>6</c:v>
                </c:pt>
                <c:pt idx="14">
                  <c:v>6</c:v>
                </c:pt>
                <c:pt idx="15">
                  <c:v>6</c:v>
                </c:pt>
                <c:pt idx="16">
                  <c:v>4</c:v>
                </c:pt>
                <c:pt idx="17">
                  <c:v>5</c:v>
                </c:pt>
                <c:pt idx="18">
                  <c:v>4</c:v>
                </c:pt>
                <c:pt idx="19">
                  <c:v>4</c:v>
                </c:pt>
                <c:pt idx="20">
                  <c:v>5</c:v>
                </c:pt>
                <c:pt idx="21">
                  <c:v>7</c:v>
                </c:pt>
                <c:pt idx="22">
                  <c:v>6</c:v>
                </c:pt>
                <c:pt idx="23">
                  <c:v>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D440-403E-94D4-AB9DE282855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46677872"/>
        <c:axId val="446672952"/>
      </c:lineChart>
      <c:catAx>
        <c:axId val="4466778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46672952"/>
        <c:crosses val="autoZero"/>
        <c:auto val="1"/>
        <c:lblAlgn val="ctr"/>
        <c:lblOffset val="100"/>
        <c:noMultiLvlLbl val="0"/>
      </c:catAx>
      <c:valAx>
        <c:axId val="4466729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466778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Visible val="1"/>
      </c14:pivotOptions>
    </c:ext>
    <c:ext xmlns:c16="http://schemas.microsoft.com/office/drawing/2014/chart" uri="{E28EC0CA-F0BB-4C9C-879D-F8772B89E7AC}">
      <c16:pivotOptions16>
        <c16:showExpandCollapseFieldButtons val="1"/>
      </c16:pivotOptions16>
    </c:ext>
  </c:extLst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[Actively participating units.xlsx]Sheet1!PivotTable2</c:name>
    <c:fmtId val="6"/>
  </c:pivotSource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aseline="0"/>
              <a:t>Paediatric CCUs</a:t>
            </a: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ivotFmts>
      <c:pivotFmt>
        <c:idx val="0"/>
        <c:spPr>
          <a:solidFill>
            <a:schemeClr val="accent1"/>
          </a:solidFill>
          <a:ln w="28575" cap="rnd">
            <a:solidFill>
              <a:srgbClr val="FFB81C"/>
            </a:solidFill>
            <a:round/>
          </a:ln>
          <a:effectLst/>
        </c:spPr>
        <c:marker>
          <c:symbol val="circle"/>
          <c:size val="5"/>
          <c:spPr>
            <a:solidFill>
              <a:srgbClr val="FFB81C"/>
            </a:solidFill>
            <a:ln w="9525">
              <a:solidFill>
                <a:srgbClr val="FFB81C"/>
              </a:solidFill>
            </a:ln>
            <a:effectLst/>
          </c:spPr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chemeClr val="accent1"/>
          </a:solidFill>
          <a:ln w="28575" cap="rnd">
            <a:solidFill>
              <a:srgbClr val="FFB81C"/>
            </a:solidFill>
            <a:round/>
          </a:ln>
          <a:effectLst/>
        </c:spPr>
        <c:marker>
          <c:symbol val="circle"/>
          <c:size val="5"/>
          <c:spPr>
            <a:solidFill>
              <a:srgbClr val="FFB81C"/>
            </a:solidFill>
            <a:ln w="9525">
              <a:solidFill>
                <a:srgbClr val="FFB81C"/>
              </a:solidFill>
            </a:ln>
            <a:effectLst/>
          </c:spPr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"/>
        <c:spPr>
          <a:solidFill>
            <a:schemeClr val="accent1"/>
          </a:solidFill>
          <a:ln w="28575" cap="rnd">
            <a:solidFill>
              <a:srgbClr val="FFB81C"/>
            </a:solidFill>
            <a:round/>
          </a:ln>
          <a:effectLst/>
        </c:spPr>
        <c:marker>
          <c:symbol val="circle"/>
          <c:size val="5"/>
          <c:spPr>
            <a:solidFill>
              <a:srgbClr val="FFB81C"/>
            </a:solidFill>
            <a:ln w="9525">
              <a:solidFill>
                <a:srgbClr val="FFB81C"/>
              </a:solidFill>
            </a:ln>
            <a:effectLst/>
          </c:spPr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</c:pivotFmts>
    <c:plotArea>
      <c:layout/>
      <c:lineChart>
        <c:grouping val="standard"/>
        <c:varyColors val="0"/>
        <c:ser>
          <c:idx val="0"/>
          <c:order val="0"/>
          <c:tx>
            <c:strRef>
              <c:f>Sheet1!$O$3</c:f>
              <c:strCache>
                <c:ptCount val="1"/>
                <c:pt idx="0">
                  <c:v>Total</c:v>
                </c:pt>
              </c:strCache>
            </c:strRef>
          </c:tx>
          <c:spPr>
            <a:ln w="28575" cap="rnd">
              <a:solidFill>
                <a:srgbClr val="FFB81C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FFB81C"/>
              </a:solidFill>
              <a:ln w="9525">
                <a:solidFill>
                  <a:srgbClr val="FFB81C"/>
                </a:solidFill>
              </a:ln>
              <a:effectLst/>
            </c:spPr>
          </c:marker>
          <c:cat>
            <c:multiLvlStrRef>
              <c:f>Sheet1!$N$4:$N$35</c:f>
              <c:multiLvlStrCache>
                <c:ptCount val="24"/>
                <c:lvl>
                  <c:pt idx="0">
                    <c:v>May-Jun</c:v>
                  </c:pt>
                  <c:pt idx="1">
                    <c:v>Jul-Sep</c:v>
                  </c:pt>
                  <c:pt idx="2">
                    <c:v>Oct-Dec</c:v>
                  </c:pt>
                  <c:pt idx="3">
                    <c:v>Jan-Mar</c:v>
                  </c:pt>
                  <c:pt idx="4">
                    <c:v>Apr-Jun</c:v>
                  </c:pt>
                  <c:pt idx="5">
                    <c:v>Jul-Sep</c:v>
                  </c:pt>
                  <c:pt idx="6">
                    <c:v>Oct-Dec</c:v>
                  </c:pt>
                  <c:pt idx="7">
                    <c:v>Jan-Mar</c:v>
                  </c:pt>
                  <c:pt idx="8">
                    <c:v>Apr-Jun</c:v>
                  </c:pt>
                  <c:pt idx="9">
                    <c:v>Jul-Sep</c:v>
                  </c:pt>
                  <c:pt idx="10">
                    <c:v>Oct-Dec</c:v>
                  </c:pt>
                  <c:pt idx="11">
                    <c:v>Jan-Mar</c:v>
                  </c:pt>
                  <c:pt idx="12">
                    <c:v>Apr-Jun</c:v>
                  </c:pt>
                  <c:pt idx="13">
                    <c:v>Jul-Sep</c:v>
                  </c:pt>
                  <c:pt idx="14">
                    <c:v>Oct-Dec</c:v>
                  </c:pt>
                  <c:pt idx="15">
                    <c:v>Jan-Mar</c:v>
                  </c:pt>
                  <c:pt idx="16">
                    <c:v>Apr-Jun</c:v>
                  </c:pt>
                  <c:pt idx="17">
                    <c:v>Jul-Sep</c:v>
                  </c:pt>
                  <c:pt idx="18">
                    <c:v>Oct-Dec</c:v>
                  </c:pt>
                  <c:pt idx="19">
                    <c:v>Jan-Mar</c:v>
                  </c:pt>
                  <c:pt idx="20">
                    <c:v>Apr-Jun</c:v>
                  </c:pt>
                  <c:pt idx="21">
                    <c:v>Jul-Sep</c:v>
                  </c:pt>
                  <c:pt idx="22">
                    <c:v>Oct-Dec</c:v>
                  </c:pt>
                  <c:pt idx="23">
                    <c:v>Jan-Mar</c:v>
                  </c:pt>
                </c:lvl>
                <c:lvl>
                  <c:pt idx="0">
                    <c:v> 2016</c:v>
                  </c:pt>
                  <c:pt idx="3">
                    <c:v> 2017</c:v>
                  </c:pt>
                  <c:pt idx="7">
                    <c:v> 2018</c:v>
                  </c:pt>
                  <c:pt idx="11">
                    <c:v> 2019</c:v>
                  </c:pt>
                  <c:pt idx="15">
                    <c:v> 2020</c:v>
                  </c:pt>
                  <c:pt idx="19">
                    <c:v> 2021</c:v>
                  </c:pt>
                  <c:pt idx="23">
                    <c:v> 2022</c:v>
                  </c:pt>
                </c:lvl>
              </c:multiLvlStrCache>
            </c:multiLvlStrRef>
          </c:cat>
          <c:val>
            <c:numRef>
              <c:f>Sheet1!$O$4:$O$35</c:f>
              <c:numCache>
                <c:formatCode>General</c:formatCode>
                <c:ptCount val="24"/>
                <c:pt idx="0">
                  <c:v>2</c:v>
                </c:pt>
                <c:pt idx="1">
                  <c:v>2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5</c:v>
                </c:pt>
                <c:pt idx="7">
                  <c:v>5</c:v>
                </c:pt>
                <c:pt idx="8">
                  <c:v>6</c:v>
                </c:pt>
                <c:pt idx="9">
                  <c:v>6</c:v>
                </c:pt>
                <c:pt idx="10">
                  <c:v>6</c:v>
                </c:pt>
                <c:pt idx="11">
                  <c:v>7</c:v>
                </c:pt>
                <c:pt idx="12">
                  <c:v>6</c:v>
                </c:pt>
                <c:pt idx="13">
                  <c:v>6</c:v>
                </c:pt>
                <c:pt idx="14">
                  <c:v>6</c:v>
                </c:pt>
                <c:pt idx="15">
                  <c:v>6</c:v>
                </c:pt>
                <c:pt idx="16">
                  <c:v>4</c:v>
                </c:pt>
                <c:pt idx="17">
                  <c:v>5</c:v>
                </c:pt>
                <c:pt idx="18">
                  <c:v>4</c:v>
                </c:pt>
                <c:pt idx="19">
                  <c:v>4</c:v>
                </c:pt>
                <c:pt idx="20">
                  <c:v>5</c:v>
                </c:pt>
                <c:pt idx="21">
                  <c:v>7</c:v>
                </c:pt>
                <c:pt idx="22">
                  <c:v>6</c:v>
                </c:pt>
                <c:pt idx="23">
                  <c:v>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F34-4162-989E-15821C87133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46677872"/>
        <c:axId val="446672952"/>
      </c:lineChart>
      <c:catAx>
        <c:axId val="4466778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46672952"/>
        <c:crosses val="autoZero"/>
        <c:auto val="1"/>
        <c:lblAlgn val="ctr"/>
        <c:lblOffset val="100"/>
        <c:noMultiLvlLbl val="0"/>
      </c:catAx>
      <c:valAx>
        <c:axId val="4466729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466778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Visible val="1"/>
      </c14:pivotOptions>
    </c:ext>
    <c:ext xmlns:c16="http://schemas.microsoft.com/office/drawing/2014/chart" uri="{E28EC0CA-F0BB-4C9C-879D-F8772B89E7AC}">
      <c16:pivotOptions16>
        <c16:showExpandCollapseFieldButtons val="1"/>
      </c16:pivotOptions16>
    </c:ext>
  </c:extLst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[Actively participating units.xlsx]Sheet1!PivotTable2</c:name>
    <c:fmtId val="9"/>
  </c:pivotSource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aseline="0"/>
              <a:t>Neonatal CCUs</a:t>
            </a: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ivotFmts>
      <c:pivotFmt>
        <c:idx val="0"/>
        <c:spPr>
          <a:solidFill>
            <a:schemeClr val="accent1"/>
          </a:solidFill>
          <a:ln w="28575" cap="rnd">
            <a:solidFill>
              <a:srgbClr val="84BD00"/>
            </a:solidFill>
            <a:round/>
          </a:ln>
          <a:effectLst/>
        </c:spPr>
        <c:marker>
          <c:symbol val="circle"/>
          <c:size val="5"/>
          <c:spPr>
            <a:solidFill>
              <a:srgbClr val="84BD00"/>
            </a:solidFill>
            <a:ln w="9525">
              <a:solidFill>
                <a:srgbClr val="84BD00"/>
              </a:solidFill>
            </a:ln>
            <a:effectLst/>
          </c:spPr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chemeClr val="accent1"/>
          </a:solidFill>
          <a:ln w="28575" cap="rnd">
            <a:solidFill>
              <a:srgbClr val="84BD00"/>
            </a:solidFill>
            <a:round/>
          </a:ln>
          <a:effectLst/>
        </c:spPr>
        <c:marker>
          <c:symbol val="circle"/>
          <c:size val="5"/>
          <c:spPr>
            <a:solidFill>
              <a:srgbClr val="84BD00"/>
            </a:solidFill>
            <a:ln w="9525">
              <a:solidFill>
                <a:srgbClr val="84BD00"/>
              </a:solidFill>
            </a:ln>
            <a:effectLst/>
          </c:spPr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"/>
        <c:spPr>
          <a:solidFill>
            <a:schemeClr val="accent1"/>
          </a:solidFill>
          <a:ln w="28575" cap="rnd">
            <a:solidFill>
              <a:srgbClr val="84BD00"/>
            </a:solidFill>
            <a:round/>
          </a:ln>
          <a:effectLst/>
        </c:spPr>
        <c:marker>
          <c:symbol val="circle"/>
          <c:size val="5"/>
          <c:spPr>
            <a:solidFill>
              <a:srgbClr val="84BD00"/>
            </a:solidFill>
            <a:ln w="9525">
              <a:solidFill>
                <a:srgbClr val="84BD00"/>
              </a:solidFill>
            </a:ln>
            <a:effectLst/>
          </c:spPr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</c:pivotFmts>
    <c:plotArea>
      <c:layout/>
      <c:lineChart>
        <c:grouping val="standard"/>
        <c:varyColors val="0"/>
        <c:ser>
          <c:idx val="0"/>
          <c:order val="0"/>
          <c:tx>
            <c:strRef>
              <c:f>Sheet1!$O$3</c:f>
              <c:strCache>
                <c:ptCount val="1"/>
                <c:pt idx="0">
                  <c:v>Total</c:v>
                </c:pt>
              </c:strCache>
            </c:strRef>
          </c:tx>
          <c:spPr>
            <a:ln w="28575" cap="rnd">
              <a:solidFill>
                <a:srgbClr val="84BD0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84BD00"/>
              </a:solidFill>
              <a:ln w="9525">
                <a:solidFill>
                  <a:srgbClr val="84BD00"/>
                </a:solidFill>
              </a:ln>
              <a:effectLst/>
            </c:spPr>
          </c:marker>
          <c:cat>
            <c:multiLvlStrRef>
              <c:f>Sheet1!$N$4:$N$35</c:f>
              <c:multiLvlStrCache>
                <c:ptCount val="24"/>
                <c:lvl>
                  <c:pt idx="0">
                    <c:v>May-Jun</c:v>
                  </c:pt>
                  <c:pt idx="1">
                    <c:v>Jul-Sep</c:v>
                  </c:pt>
                  <c:pt idx="2">
                    <c:v>Oct-Dec</c:v>
                  </c:pt>
                  <c:pt idx="3">
                    <c:v>Jan-Mar</c:v>
                  </c:pt>
                  <c:pt idx="4">
                    <c:v>Apr-Jun</c:v>
                  </c:pt>
                  <c:pt idx="5">
                    <c:v>Jul-Sep</c:v>
                  </c:pt>
                  <c:pt idx="6">
                    <c:v>Oct-Dec</c:v>
                  </c:pt>
                  <c:pt idx="7">
                    <c:v>Jan-Mar</c:v>
                  </c:pt>
                  <c:pt idx="8">
                    <c:v>Apr-Jun</c:v>
                  </c:pt>
                  <c:pt idx="9">
                    <c:v>Jul-Sep</c:v>
                  </c:pt>
                  <c:pt idx="10">
                    <c:v>Oct-Dec</c:v>
                  </c:pt>
                  <c:pt idx="11">
                    <c:v>Jan-Mar</c:v>
                  </c:pt>
                  <c:pt idx="12">
                    <c:v>Apr-Jun</c:v>
                  </c:pt>
                  <c:pt idx="13">
                    <c:v>Jul-Sep</c:v>
                  </c:pt>
                  <c:pt idx="14">
                    <c:v>Oct-Dec</c:v>
                  </c:pt>
                  <c:pt idx="15">
                    <c:v>Jan-Mar</c:v>
                  </c:pt>
                  <c:pt idx="16">
                    <c:v>Apr-Jun</c:v>
                  </c:pt>
                  <c:pt idx="17">
                    <c:v>Jul-Sep</c:v>
                  </c:pt>
                  <c:pt idx="18">
                    <c:v>Oct-Dec</c:v>
                  </c:pt>
                  <c:pt idx="19">
                    <c:v>Jan-Mar</c:v>
                  </c:pt>
                  <c:pt idx="20">
                    <c:v>Apr-Jun</c:v>
                  </c:pt>
                  <c:pt idx="21">
                    <c:v>Jul-Sep</c:v>
                  </c:pt>
                  <c:pt idx="22">
                    <c:v>Oct-Dec</c:v>
                  </c:pt>
                  <c:pt idx="23">
                    <c:v>Jan-Mar</c:v>
                  </c:pt>
                </c:lvl>
                <c:lvl>
                  <c:pt idx="0">
                    <c:v> 2016</c:v>
                  </c:pt>
                  <c:pt idx="3">
                    <c:v> 2017</c:v>
                  </c:pt>
                  <c:pt idx="7">
                    <c:v> 2018</c:v>
                  </c:pt>
                  <c:pt idx="11">
                    <c:v> 2019</c:v>
                  </c:pt>
                  <c:pt idx="15">
                    <c:v> 2020</c:v>
                  </c:pt>
                  <c:pt idx="19">
                    <c:v> 2021</c:v>
                  </c:pt>
                  <c:pt idx="23">
                    <c:v> 2022</c:v>
                  </c:pt>
                </c:lvl>
              </c:multiLvlStrCache>
            </c:multiLvlStrRef>
          </c:cat>
          <c:val>
            <c:numRef>
              <c:f>Sheet1!$O$4:$O$35</c:f>
              <c:numCache>
                <c:formatCode>General</c:formatCode>
                <c:ptCount val="24"/>
                <c:pt idx="0">
                  <c:v>2</c:v>
                </c:pt>
                <c:pt idx="1">
                  <c:v>2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5</c:v>
                </c:pt>
                <c:pt idx="7">
                  <c:v>5</c:v>
                </c:pt>
                <c:pt idx="8">
                  <c:v>6</c:v>
                </c:pt>
                <c:pt idx="9">
                  <c:v>6</c:v>
                </c:pt>
                <c:pt idx="10">
                  <c:v>6</c:v>
                </c:pt>
                <c:pt idx="11">
                  <c:v>7</c:v>
                </c:pt>
                <c:pt idx="12">
                  <c:v>6</c:v>
                </c:pt>
                <c:pt idx="13">
                  <c:v>6</c:v>
                </c:pt>
                <c:pt idx="14">
                  <c:v>6</c:v>
                </c:pt>
                <c:pt idx="15">
                  <c:v>6</c:v>
                </c:pt>
                <c:pt idx="16">
                  <c:v>4</c:v>
                </c:pt>
                <c:pt idx="17">
                  <c:v>5</c:v>
                </c:pt>
                <c:pt idx="18">
                  <c:v>4</c:v>
                </c:pt>
                <c:pt idx="19">
                  <c:v>4</c:v>
                </c:pt>
                <c:pt idx="20">
                  <c:v>5</c:v>
                </c:pt>
                <c:pt idx="21">
                  <c:v>7</c:v>
                </c:pt>
                <c:pt idx="22">
                  <c:v>6</c:v>
                </c:pt>
                <c:pt idx="23">
                  <c:v>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7135-4757-8BB7-94A49E1DF1B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46677872"/>
        <c:axId val="446672952"/>
      </c:lineChart>
      <c:catAx>
        <c:axId val="4466778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46672952"/>
        <c:crosses val="autoZero"/>
        <c:auto val="1"/>
        <c:lblAlgn val="ctr"/>
        <c:lblOffset val="100"/>
        <c:noMultiLvlLbl val="0"/>
      </c:catAx>
      <c:valAx>
        <c:axId val="4466729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466778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Visible val="1"/>
      </c14:pivotOptions>
    </c:ext>
    <c:ext xmlns:c16="http://schemas.microsoft.com/office/drawing/2014/chart" uri="{E28EC0CA-F0BB-4C9C-879D-F8772B89E7AC}">
      <c16:pivotOptions16>
        <c16:showExpandCollapseFieldButtons val="1"/>
      </c16:pivotOptions16>
    </c:ext>
  </c:extLst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6949E6C6-4B8F-4672-8CF4-FB16948CBE13}" type="datetimeFigureOut">
              <a:rPr lang="en-US"/>
              <a:pPr>
                <a:defRPr/>
              </a:pPr>
              <a:t>10/3/2022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9AE0CBF3-2A0A-4409-B599-FEFEAF974B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17103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pitchFamily="84" charset="-128"/>
        <a:cs typeface="ヒラギノ角ゴ Pro W3" pitchFamily="84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pitchFamily="8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pitchFamily="8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pitchFamily="8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pitchFamily="8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AE0CBF3-2A0A-4409-B599-FEFEAF974B88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50059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AE0CBF3-2A0A-4409-B599-FEFEAF974B88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1385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AE0CBF3-2A0A-4409-B599-FEFEAF974B88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36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hyperlink" Target="mailto:publications@phe.gov.uk" TargetMode="Externa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2133304"/>
            <a:ext cx="12192000" cy="4724697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5" name="Rectangle 4"/>
          <p:cNvSpPr>
            <a:spLocks noChangeArrowheads="1"/>
          </p:cNvSpPr>
          <p:nvPr userDrawn="1"/>
        </p:nvSpPr>
        <p:spPr bwMode="auto">
          <a:xfrm>
            <a:off x="0" y="1988841"/>
            <a:ext cx="12192000" cy="144463"/>
          </a:xfrm>
          <a:prstGeom prst="rect">
            <a:avLst/>
          </a:prstGeom>
          <a:solidFill>
            <a:srgbClr val="00AE9E"/>
          </a:solidFill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4000" y="2492897"/>
            <a:ext cx="10178197" cy="1724503"/>
          </a:xfrm>
          <a:ln>
            <a:noFill/>
          </a:ln>
        </p:spPr>
        <p:txBody>
          <a:bodyPr anchor="t">
            <a:noAutofit/>
          </a:bodyPr>
          <a:lstStyle>
            <a:lvl1pPr algn="l">
              <a:defRPr sz="450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44000" y="6021288"/>
            <a:ext cx="10178197" cy="338336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000" b="0" i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9" name="Picture 8" descr="\\colhpafil004\Colindale_Data\HQ Group and LARS\Group Data\Design\Branding and logos\PHE logos with strapline\Small without Old French text\PHE small logo for A4.jpg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898813" cy="181229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(1 line)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0269" y="548680"/>
            <a:ext cx="10704000" cy="648072"/>
          </a:xfrm>
        </p:spPr>
        <p:txBody>
          <a:bodyPr anchor="t" anchorCtr="0"/>
          <a:lstStyle>
            <a:lvl1pPr>
              <a:defRPr sz="4000" baseline="0">
                <a:solidFill>
                  <a:srgbClr val="00AE9E"/>
                </a:solidFill>
                <a:latin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744000" y="1412777"/>
            <a:ext cx="10704000" cy="4739679"/>
          </a:xfrm>
        </p:spPr>
        <p:txBody>
          <a:bodyPr/>
          <a:lstStyle>
            <a:lvl1pPr marL="4763" indent="-4763">
              <a:lnSpc>
                <a:spcPct val="114000"/>
              </a:lnSpc>
              <a:spcBef>
                <a:spcPts val="0"/>
              </a:spcBef>
              <a:defRPr sz="1800" b="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Text should be 12-18pt Arial. Do not use other fonts.</a:t>
            </a:r>
          </a:p>
          <a:p>
            <a:pPr lvl="0"/>
            <a:endParaRPr lang="en-US" b="1" dirty="0">
              <a:latin typeface="Arial" pitchFamily="84" charset="0"/>
            </a:endParaRPr>
          </a:p>
          <a:p>
            <a:pPr lvl="0"/>
            <a:r>
              <a:rPr lang="en-US" b="1" dirty="0">
                <a:latin typeface="Arial" pitchFamily="84" charset="0"/>
              </a:rPr>
              <a:t>Note</a:t>
            </a:r>
          </a:p>
          <a:p>
            <a:pPr lvl="0"/>
            <a:r>
              <a:rPr lang="en-US" dirty="0">
                <a:latin typeface="Arial" pitchFamily="84" charset="0"/>
              </a:rPr>
              <a:t>This template should NOT be used to create publications, as this may mean</a:t>
            </a:r>
          </a:p>
          <a:p>
            <a:pPr lvl="0"/>
            <a:r>
              <a:rPr lang="en-US" dirty="0">
                <a:latin typeface="Arial" pitchFamily="84" charset="0"/>
              </a:rPr>
              <a:t>publication on GOV.UK will not be possible. </a:t>
            </a:r>
          </a:p>
          <a:p>
            <a:pPr lvl="0"/>
            <a:endParaRPr lang="en-US" dirty="0">
              <a:latin typeface="Arial" pitchFamily="84" charset="0"/>
            </a:endParaRPr>
          </a:p>
          <a:p>
            <a:pPr lvl="0"/>
            <a:r>
              <a:rPr lang="en-US" dirty="0">
                <a:latin typeface="Arial" pitchFamily="84" charset="0"/>
              </a:rPr>
              <a:t>Please contact </a:t>
            </a:r>
            <a:r>
              <a:rPr lang="en-US" dirty="0">
                <a:latin typeface="Arial" pitchFamily="84" charset="0"/>
                <a:hlinkClick r:id="rId2"/>
              </a:rPr>
              <a:t>publications@phe.gov.uk</a:t>
            </a:r>
            <a:r>
              <a:rPr lang="en-US" dirty="0">
                <a:latin typeface="Arial" pitchFamily="84" charset="0"/>
              </a:rPr>
              <a:t> for more details</a:t>
            </a:r>
          </a:p>
          <a:p>
            <a:pPr lvl="0"/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0" y="6308726"/>
            <a:ext cx="12192000" cy="549275"/>
          </a:xfrm>
        </p:spPr>
        <p:txBody>
          <a:bodyPr/>
          <a:lstStyle>
            <a:lvl1pPr>
              <a:defRPr/>
            </a:lvl1pPr>
          </a:lstStyle>
          <a:p>
            <a:pPr marL="531813">
              <a:defRPr/>
            </a:pPr>
            <a:r>
              <a:rPr lang="en-US"/>
              <a:t>  </a:t>
            </a:r>
            <a:fld id="{2565FA6D-D4C8-4C4C-AC4B-3269734D34D8}" type="slidenum">
              <a:rPr lang="en-US" smtClean="0"/>
              <a:pPr marL="531813"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173038" indent="0" algn="l">
              <a:defRPr sz="1200" baseline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ICCQIP Surveillance Update: Q15 Oct-Dec 2019 – Q21 Apr-Jun 2021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42951" y="274638"/>
            <a:ext cx="10706100" cy="1143000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742951" y="1600201"/>
            <a:ext cx="107061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3"/>
            <a:r>
              <a:rPr lang="en-US" dirty="0"/>
              <a:t>Third level</a:t>
            </a:r>
          </a:p>
          <a:p>
            <a:pPr lvl="4"/>
            <a:r>
              <a:rPr lang="en-US" dirty="0"/>
              <a:t>Fourth level</a:t>
            </a:r>
          </a:p>
          <a:p>
            <a:pPr lvl="5"/>
            <a:r>
              <a:rPr lang="en-US" dirty="0"/>
              <a:t>Fifth level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0" y="6308726"/>
            <a:ext cx="12192000" cy="549275"/>
          </a:xfrm>
          <a:prstGeom prst="rect">
            <a:avLst/>
          </a:prstGeom>
          <a:solidFill>
            <a:schemeClr val="bg2"/>
          </a:solidFill>
        </p:spPr>
        <p:txBody>
          <a:bodyPr vert="horz" wrap="square" lIns="0" tIns="0" rIns="91440" bIns="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 dirty="0"/>
              <a:t>  </a:t>
            </a:r>
            <a:fld id="{45F8D313-CCBE-49D6-A3BC-57B1848DFB52}" type="slidenum">
              <a:rPr lang="en-US" smtClean="0"/>
              <a:pPr>
                <a:defRPr/>
              </a:pPr>
              <a:t>‹#›</a:t>
            </a:fld>
            <a:r>
              <a:rPr lang="en-US" dirty="0"/>
              <a:t> 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1200151" y="6308726"/>
            <a:ext cx="10752500" cy="54927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baseline="0">
                <a:solidFill>
                  <a:schemeClr val="bg1"/>
                </a:solidFill>
                <a:latin typeface="Arial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ICCQIP Surveillance Update: Q15 Oct-Dec 2019 – Q21 Apr-Jun 2021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4" r:id="rId1"/>
    <p:sldLayoutId id="2147483755" r:id="rId2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 spc="-150">
          <a:solidFill>
            <a:srgbClr val="00AE9E"/>
          </a:solidFill>
          <a:latin typeface="+mj-lt"/>
          <a:ea typeface="ヒラギノ角ゴ Pro W3" pitchFamily="84" charset="-128"/>
          <a:cs typeface="ヒラギノ角ゴ Pro W3" pitchFamily="84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84" charset="0"/>
          <a:ea typeface="ヒラギノ角ゴ Pro W3" pitchFamily="84" charset="-128"/>
          <a:cs typeface="ヒラギノ角ゴ Pro W3" pitchFamily="84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84" charset="0"/>
          <a:ea typeface="ヒラギノ角ゴ Pro W3" pitchFamily="84" charset="-128"/>
          <a:cs typeface="ヒラギノ角ゴ Pro W3" pitchFamily="84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84" charset="0"/>
          <a:ea typeface="ヒラギノ角ゴ Pro W3" pitchFamily="84" charset="-128"/>
          <a:cs typeface="ヒラギノ角ゴ Pro W3" pitchFamily="84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84" charset="0"/>
          <a:ea typeface="ヒラギノ角ゴ Pro W3" pitchFamily="84" charset="-128"/>
          <a:cs typeface="ヒラギノ角ゴ Pro W3" pitchFamily="84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84" charset="0"/>
          <a:ea typeface="ヒラギノ角ゴ Pro W3" pitchFamily="84" charset="-128"/>
          <a:cs typeface="ヒラギノ角ゴ Pro W3" pitchFamily="84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84" charset="0"/>
          <a:ea typeface="ヒラギノ角ゴ Pro W3" pitchFamily="84" charset="-128"/>
          <a:cs typeface="ヒラギノ角ゴ Pro W3" pitchFamily="84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84" charset="0"/>
          <a:ea typeface="ヒラギノ角ゴ Pro W3" pitchFamily="84" charset="-128"/>
          <a:cs typeface="ヒラギノ角ゴ Pro W3" pitchFamily="84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84" charset="0"/>
          <a:ea typeface="ヒラギノ角ゴ Pro W3" pitchFamily="84" charset="-128"/>
          <a:cs typeface="ヒラギノ角ゴ Pro W3" pitchFamily="84" charset="-128"/>
        </a:defRPr>
      </a:lvl9pPr>
    </p:titleStyle>
    <p:bodyStyle>
      <a:lvl1pPr marL="342900" indent="-342900" algn="l" rtl="0" eaLnBrk="0" fontAlgn="base" hangingPunct="0">
        <a:spcBef>
          <a:spcPts val="1200"/>
        </a:spcBef>
        <a:spcAft>
          <a:spcPct val="0"/>
        </a:spcAft>
        <a:buFont typeface="Arial" pitchFamily="84" charset="0"/>
        <a:defRPr kern="1200" baseline="0">
          <a:solidFill>
            <a:srgbClr val="00AE9E"/>
          </a:solidFill>
          <a:latin typeface="Arial" pitchFamily="34" charset="0"/>
          <a:ea typeface="ヒラギノ角ゴ Pro W3" pitchFamily="84" charset="-128"/>
          <a:cs typeface="ヒラギノ角ゴ Pro W3" pitchFamily="84" charset="-128"/>
        </a:defRPr>
      </a:lvl1pPr>
      <a:lvl2pPr marL="354013" indent="-176213" algn="l" rtl="0" eaLnBrk="0" fontAlgn="base" hangingPunct="0">
        <a:spcBef>
          <a:spcPts val="600"/>
        </a:spcBef>
        <a:spcAft>
          <a:spcPct val="0"/>
        </a:spcAft>
        <a:defRPr kern="1200" baseline="0">
          <a:solidFill>
            <a:schemeClr val="tx1"/>
          </a:solidFill>
          <a:latin typeface="Arial" pitchFamily="34" charset="0"/>
          <a:ea typeface="ヒラギノ角ゴ Pro W3" pitchFamily="84" charset="-128"/>
          <a:cs typeface="+mn-cs"/>
        </a:defRPr>
      </a:lvl2pPr>
      <a:lvl3pPr marL="215900" indent="-215900" algn="l" rtl="0" eaLnBrk="0" fontAlgn="base" hangingPunct="0">
        <a:spcBef>
          <a:spcPts val="600"/>
        </a:spcBef>
        <a:spcAft>
          <a:spcPct val="0"/>
        </a:spcAft>
        <a:buFont typeface="Arial" pitchFamily="84" charset="0"/>
        <a:buChar char="•"/>
        <a:defRPr kern="1200">
          <a:solidFill>
            <a:schemeClr val="tx1"/>
          </a:solidFill>
          <a:latin typeface="Arial" pitchFamily="34" charset="0"/>
          <a:ea typeface="ヒラギノ角ゴ Pro W3" pitchFamily="84" charset="-128"/>
          <a:cs typeface="+mn-cs"/>
        </a:defRPr>
      </a:lvl3pPr>
      <a:lvl4pPr marL="625475" indent="-190500" algn="l" rtl="0" eaLnBrk="0" fontAlgn="base" hangingPunct="0">
        <a:spcBef>
          <a:spcPts val="600"/>
        </a:spcBef>
        <a:spcAft>
          <a:spcPct val="0"/>
        </a:spcAft>
        <a:buFont typeface="Arial" pitchFamily="34" charset="0"/>
        <a:buChar char="•"/>
        <a:defRPr sz="1600" kern="1200">
          <a:solidFill>
            <a:schemeClr val="tx1"/>
          </a:solidFill>
          <a:latin typeface="Arial" pitchFamily="34" charset="0"/>
          <a:ea typeface="ヒラギノ角ゴ Pro W3" pitchFamily="84" charset="-128"/>
          <a:cs typeface="+mn-cs"/>
        </a:defRPr>
      </a:lvl4pPr>
      <a:lvl5pPr marL="1073150" indent="-1778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1500" kern="1200">
          <a:solidFill>
            <a:schemeClr val="tx1"/>
          </a:solidFill>
          <a:latin typeface="Arial" pitchFamily="34" charset="0"/>
          <a:ea typeface="ヒラギノ角ゴ Pro W3" pitchFamily="84" charset="-128"/>
          <a:cs typeface="+mn-cs"/>
        </a:defRPr>
      </a:lvl5pPr>
      <a:lvl6pPr marL="1520825" indent="-187325" algn="l" defTabSz="914400" rtl="0" eaLnBrk="1" latinLnBrk="0" hangingPunct="1">
        <a:spcBef>
          <a:spcPct val="20000"/>
        </a:spcBef>
        <a:buFontTx/>
        <a:buNone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2A3A8E7E-801F-4B6D-8E3C-9A50A86E2296}"/>
              </a:ext>
            </a:extLst>
          </p:cNvPr>
          <p:cNvSpPr txBox="1">
            <a:spLocks/>
          </p:cNvSpPr>
          <p:nvPr/>
        </p:nvSpPr>
        <p:spPr>
          <a:xfrm>
            <a:off x="839416" y="5157192"/>
            <a:ext cx="10873208" cy="1329562"/>
          </a:xfrm>
          <a:prstGeom prst="rect">
            <a:avLst/>
          </a:prstGeom>
          <a:ln>
            <a:noFill/>
          </a:ln>
        </p:spPr>
        <p:txBody>
          <a:bodyPr vert="horz" lIns="0" tIns="0" rIns="0" bIns="0" rtlCol="0" anchor="t" anchorCtr="0"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000" kern="1200" spc="-150" baseline="0">
                <a:solidFill>
                  <a:srgbClr val="00AE9E"/>
                </a:solidFill>
                <a:latin typeface="Arial" pitchFamily="34" charset="0"/>
                <a:ea typeface="ヒラギノ角ゴ Pro W3" pitchFamily="84" charset="-128"/>
                <a:cs typeface="ヒラギノ角ゴ Pro W3" pitchFamily="84" charset="-128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pitchFamily="84" charset="0"/>
                <a:ea typeface="ヒラギノ角ゴ Pro W3" pitchFamily="84" charset="-128"/>
                <a:cs typeface="ヒラギノ角ゴ Pro W3" pitchFamily="84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pitchFamily="84" charset="0"/>
                <a:ea typeface="ヒラギノ角ゴ Pro W3" pitchFamily="84" charset="-128"/>
                <a:cs typeface="ヒラギノ角ゴ Pro W3" pitchFamily="84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pitchFamily="84" charset="0"/>
                <a:ea typeface="ヒラギノ角ゴ Pro W3" pitchFamily="84" charset="-128"/>
                <a:cs typeface="ヒラギノ角ゴ Pro W3" pitchFamily="84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pitchFamily="84" charset="0"/>
                <a:ea typeface="ヒラギノ角ゴ Pro W3" pitchFamily="84" charset="-128"/>
                <a:cs typeface="ヒラギノ角ゴ Pro W3" pitchFamily="84" charset="-128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pitchFamily="84" charset="0"/>
                <a:ea typeface="ヒラギノ角ゴ Pro W3" pitchFamily="84" charset="-128"/>
                <a:cs typeface="ヒラギノ角ゴ Pro W3" pitchFamily="84" charset="-128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pitchFamily="84" charset="0"/>
                <a:ea typeface="ヒラギノ角ゴ Pro W3" pitchFamily="84" charset="-128"/>
                <a:cs typeface="ヒラギノ角ゴ Pro W3" pitchFamily="84" charset="-128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pitchFamily="84" charset="0"/>
                <a:ea typeface="ヒラギノ角ゴ Pro W3" pitchFamily="84" charset="-128"/>
                <a:cs typeface="ヒラギノ角ゴ Pro W3" pitchFamily="84" charset="-128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pitchFamily="84" charset="0"/>
                <a:ea typeface="ヒラギノ角ゴ Pro W3" pitchFamily="84" charset="-128"/>
                <a:cs typeface="ヒラギノ角ゴ Pro W3" pitchFamily="84" charset="-128"/>
              </a:defRPr>
            </a:lvl9pPr>
          </a:lstStyle>
          <a:p>
            <a:r>
              <a:rPr lang="en-GB" sz="4500" dirty="0">
                <a:solidFill>
                  <a:schemeClr val="bg1"/>
                </a:solidFill>
                <a:latin typeface="+mj-lt"/>
              </a:rPr>
              <a:t>ICCQIP Surveillance Update:</a:t>
            </a:r>
            <a:br>
              <a:rPr lang="en-GB" sz="4500" dirty="0">
                <a:solidFill>
                  <a:schemeClr val="bg1"/>
                </a:solidFill>
                <a:latin typeface="+mj-lt"/>
              </a:rPr>
            </a:br>
            <a:r>
              <a:rPr lang="en-GB" sz="4500" dirty="0">
                <a:solidFill>
                  <a:schemeClr val="bg1"/>
                </a:solidFill>
                <a:latin typeface="+mj-lt"/>
              </a:rPr>
              <a:t>Q15 Oct-Dec 2019 – Q21 Apr-Jun 2021</a:t>
            </a:r>
            <a:br>
              <a:rPr lang="en-GB" sz="4500" dirty="0">
                <a:solidFill>
                  <a:schemeClr val="bg1"/>
                </a:solidFill>
                <a:latin typeface="+mj-lt"/>
              </a:rPr>
            </a:br>
            <a:endParaRPr lang="en-GB" sz="4500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8F436D42-81E3-4930-BECA-B7C8D75358D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88640"/>
            <a:ext cx="3590925" cy="1600200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5A02CA36-60E0-4631-8F84-8D16D1EA3D99}"/>
              </a:ext>
            </a:extLst>
          </p:cNvPr>
          <p:cNvSpPr/>
          <p:nvPr/>
        </p:nvSpPr>
        <p:spPr>
          <a:xfrm>
            <a:off x="0" y="2060848"/>
            <a:ext cx="12192000" cy="4869160"/>
          </a:xfrm>
          <a:prstGeom prst="rect">
            <a:avLst/>
          </a:prstGeom>
          <a:solidFill>
            <a:srgbClr val="007C9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FC5A76E-F926-417B-9B6F-A26E37296BF2}"/>
              </a:ext>
            </a:extLst>
          </p:cNvPr>
          <p:cNvSpPr txBox="1"/>
          <p:nvPr/>
        </p:nvSpPr>
        <p:spPr>
          <a:xfrm>
            <a:off x="-29442" y="2060848"/>
            <a:ext cx="9581826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500" dirty="0">
                <a:solidFill>
                  <a:schemeClr val="bg1"/>
                </a:solidFill>
                <a:latin typeface="+mj-lt"/>
              </a:rPr>
              <a:t>ICCQIP Surveillance Update:Q18 Jul-Sep 2020 – Q24 Jan-Mar 2022</a:t>
            </a:r>
            <a:br>
              <a:rPr lang="en-GB" sz="4500" dirty="0">
                <a:solidFill>
                  <a:schemeClr val="bg1"/>
                </a:solidFill>
                <a:latin typeface="+mj-lt"/>
              </a:rPr>
            </a:br>
            <a:endParaRPr lang="en-GB" sz="45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620308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BDA5D8-A9E6-49AC-B1C7-1088814C51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rgbClr val="007C91"/>
                </a:solidFill>
              </a:rPr>
              <a:t>Rates of BSI in Neonatal CCUs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0827649-B92F-4FF4-A372-4C8513D9CF5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solidFill>
            <a:srgbClr val="007C91"/>
          </a:solidFill>
        </p:spPr>
        <p:txBody>
          <a:bodyPr/>
          <a:lstStyle/>
          <a:p>
            <a:pPr marL="531813">
              <a:defRPr/>
            </a:pPr>
            <a:r>
              <a:rPr lang="en-US"/>
              <a:t>  </a:t>
            </a:r>
            <a:fld id="{2565FA6D-D4C8-4C4C-AC4B-3269734D34D8}" type="slidenum">
              <a:rPr lang="en-US" smtClean="0"/>
              <a:pPr marL="531813">
                <a:defRPr/>
              </a:pPr>
              <a:t>10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40AAF1-0825-407A-BE65-5224CBB4BD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ICCQIP Surveillance Update: Q18 Jul-Sep 2020 – Q24 Jan-Mar 2022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FE85E33F-788C-40EE-A3B1-5FF7184238F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7692108"/>
              </p:ext>
            </p:extLst>
          </p:nvPr>
        </p:nvGraphicFramePr>
        <p:xfrm>
          <a:off x="149674" y="1628800"/>
          <a:ext cx="6426727" cy="3569945"/>
        </p:xfrm>
        <a:graphic>
          <a:graphicData uri="http://schemas.openxmlformats.org/drawingml/2006/table">
            <a:tbl>
              <a:tblPr/>
              <a:tblGrid>
                <a:gridCol w="1879600">
                  <a:extLst>
                    <a:ext uri="{9D8B030D-6E8A-4147-A177-3AD203B41FA5}">
                      <a16:colId xmlns:a16="http://schemas.microsoft.com/office/drawing/2014/main" val="3649826473"/>
                    </a:ext>
                  </a:extLst>
                </a:gridCol>
                <a:gridCol w="574445">
                  <a:extLst>
                    <a:ext uri="{9D8B030D-6E8A-4147-A177-3AD203B41FA5}">
                      <a16:colId xmlns:a16="http://schemas.microsoft.com/office/drawing/2014/main" val="1056997340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1704004741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884747766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630216343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4165831438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1598564391"/>
                    </a:ext>
                  </a:extLst>
                </a:gridCol>
                <a:gridCol w="660314">
                  <a:extLst>
                    <a:ext uri="{9D8B030D-6E8A-4147-A177-3AD203B41FA5}">
                      <a16:colId xmlns:a16="http://schemas.microsoft.com/office/drawing/2014/main" val="272844343"/>
                    </a:ext>
                  </a:extLst>
                </a:gridCol>
              </a:tblGrid>
              <a:tr h="536105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Metric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Q18</a:t>
                      </a:r>
                    </a:p>
                    <a:p>
                      <a:pPr algn="ctr" fontAlgn="ctr"/>
                      <a:r>
                        <a:rPr lang="en-GB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Jul-Sep 2020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Q19</a:t>
                      </a:r>
                    </a:p>
                    <a:p>
                      <a:pPr algn="ctr" fontAlgn="ctr"/>
                      <a:r>
                        <a:rPr lang="en-GB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Oct-Dec 2020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Q20</a:t>
                      </a:r>
                    </a:p>
                    <a:p>
                      <a:pPr algn="ctr" fontAlgn="ctr"/>
                      <a:r>
                        <a:rPr lang="en-GB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Jan-Mar 2021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Q21</a:t>
                      </a:r>
                    </a:p>
                    <a:p>
                      <a:pPr algn="ctr" fontAlgn="ctr"/>
                      <a:r>
                        <a:rPr lang="en-GB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Apr-Jun 2021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Q22</a:t>
                      </a:r>
                    </a:p>
                    <a:p>
                      <a:pPr algn="ctr" fontAlgn="ctr"/>
                      <a:r>
                        <a:rPr lang="en-GB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Jul-Sep 2021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Q23</a:t>
                      </a:r>
                    </a:p>
                    <a:p>
                      <a:pPr algn="ctr" fontAlgn="ctr"/>
                      <a:r>
                        <a:rPr lang="en-GB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Oct-Dec 2021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Q24</a:t>
                      </a:r>
                    </a:p>
                    <a:p>
                      <a:pPr algn="ctr" fontAlgn="ctr"/>
                      <a:r>
                        <a:rPr lang="en-GB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Jan-Mar 2022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6920563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number of positive blood cultures</a:t>
                      </a:r>
                    </a:p>
                  </a:txBody>
                  <a:tcPr marL="36000" marR="36000" marT="36000" marB="360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34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38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853679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number of patient days</a:t>
                      </a:r>
                    </a:p>
                  </a:txBody>
                  <a:tcPr marL="36000" marR="36000" marT="36000" marB="360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9,103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8,220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8,283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7,772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9,490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9,999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8,872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205041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Rate of positive blood cultures per 1,000 patient days</a:t>
                      </a:r>
                    </a:p>
                  </a:txBody>
                  <a:tcPr marL="36000" marR="36000" marT="36000" marB="360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3.0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4.0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2.4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4.0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3.6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3.8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4.1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9612851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number of positive blood cultures</a:t>
                      </a:r>
                    </a:p>
                  </a:txBody>
                  <a:tcPr marL="36000" marR="36000" marT="36000" marB="360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495761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number of blood culture sets taken</a:t>
                      </a:r>
                    </a:p>
                  </a:txBody>
                  <a:tcPr marL="36000" marR="36000" marT="36000" marB="360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531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496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492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431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599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521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469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2075439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Rate of positive blood cultures per 1,000 blood culture sets taken</a:t>
                      </a:r>
                    </a:p>
                  </a:txBody>
                  <a:tcPr marL="36000" marR="36000" marT="36000" marB="360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41.4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52.4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28.5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55.7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46.7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48.0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57.6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1807233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number of BSIs</a:t>
                      </a:r>
                    </a:p>
                  </a:txBody>
                  <a:tcPr marL="36000" marR="36000" marT="36000" marB="360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4985866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Rate of BSI per 1,000 patient days</a:t>
                      </a:r>
                    </a:p>
                  </a:txBody>
                  <a:tcPr marL="36000" marR="36000" marT="36000" marB="360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0.5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1.3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0.4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0.9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1.1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0.8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1.6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4139412"/>
                  </a:ext>
                </a:extLst>
              </a:tr>
            </a:tbl>
          </a:graphicData>
        </a:graphic>
      </p:graphicFrame>
      <p:pic>
        <p:nvPicPr>
          <p:cNvPr id="8" name="Picture 7">
            <a:extLst>
              <a:ext uri="{FF2B5EF4-FFF2-40B4-BE49-F238E27FC236}">
                <a16:creationId xmlns:a16="http://schemas.microsoft.com/office/drawing/2014/main" id="{00000000-0008-0000-0400-0000020000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38010" y="1513831"/>
            <a:ext cx="5553990" cy="3830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75082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AFB98B-CCA2-4C8E-9A15-3F109656D2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3200" dirty="0">
                <a:solidFill>
                  <a:srgbClr val="007C91"/>
                </a:solidFill>
              </a:rPr>
              <a:t>Rates of ICU-associated BSI in Neonatal CCUs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207C03E-AF85-49C7-9926-94C5D72611D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solidFill>
            <a:srgbClr val="007C91"/>
          </a:solidFill>
        </p:spPr>
        <p:txBody>
          <a:bodyPr/>
          <a:lstStyle/>
          <a:p>
            <a:pPr marL="531813">
              <a:defRPr/>
            </a:pPr>
            <a:r>
              <a:rPr lang="en-US"/>
              <a:t>  </a:t>
            </a:r>
            <a:fld id="{2565FA6D-D4C8-4C4C-AC4B-3269734D34D8}" type="slidenum">
              <a:rPr lang="en-US" smtClean="0"/>
              <a:pPr marL="531813">
                <a:defRPr/>
              </a:pPr>
              <a:t>11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08AB27-C16F-42B0-9513-AA21B5A8F3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ICCQIP Surveillance Update: Q18 Jul-Sep 2020 – Q24 Jan-Mar 2022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5CB904B8-9B23-4855-976D-43EB4252C27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8005964"/>
              </p:ext>
            </p:extLst>
          </p:nvPr>
        </p:nvGraphicFramePr>
        <p:xfrm>
          <a:off x="87813" y="2191659"/>
          <a:ext cx="6008187" cy="2317461"/>
        </p:xfrm>
        <a:graphic>
          <a:graphicData uri="http://schemas.openxmlformats.org/drawingml/2006/table">
            <a:tbl>
              <a:tblPr/>
              <a:tblGrid>
                <a:gridCol w="1279796">
                  <a:extLst>
                    <a:ext uri="{9D8B030D-6E8A-4147-A177-3AD203B41FA5}">
                      <a16:colId xmlns:a16="http://schemas.microsoft.com/office/drawing/2014/main" val="3228134695"/>
                    </a:ext>
                  </a:extLst>
                </a:gridCol>
                <a:gridCol w="669236">
                  <a:extLst>
                    <a:ext uri="{9D8B030D-6E8A-4147-A177-3AD203B41FA5}">
                      <a16:colId xmlns:a16="http://schemas.microsoft.com/office/drawing/2014/main" val="112999636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1071699180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1547306268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1181414935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2749355933"/>
                    </a:ext>
                  </a:extLst>
                </a:gridCol>
                <a:gridCol w="649670">
                  <a:extLst>
                    <a:ext uri="{9D8B030D-6E8A-4147-A177-3AD203B41FA5}">
                      <a16:colId xmlns:a16="http://schemas.microsoft.com/office/drawing/2014/main" val="542731502"/>
                    </a:ext>
                  </a:extLst>
                </a:gridCol>
                <a:gridCol w="601173">
                  <a:extLst>
                    <a:ext uri="{9D8B030D-6E8A-4147-A177-3AD203B41FA5}">
                      <a16:colId xmlns:a16="http://schemas.microsoft.com/office/drawing/2014/main" val="334337092"/>
                    </a:ext>
                  </a:extLst>
                </a:gridCol>
              </a:tblGrid>
              <a:tr h="577461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Metric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Q18</a:t>
                      </a:r>
                    </a:p>
                    <a:p>
                      <a:pPr algn="ctr" fontAlgn="ctr"/>
                      <a:r>
                        <a:rPr lang="en-GB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Jul-Sep 2020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Q19</a:t>
                      </a:r>
                    </a:p>
                    <a:p>
                      <a:pPr algn="ctr" fontAlgn="ctr"/>
                      <a:r>
                        <a:rPr lang="en-GB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Oct-Dec 2020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Q20</a:t>
                      </a:r>
                    </a:p>
                    <a:p>
                      <a:pPr algn="ctr" fontAlgn="ctr"/>
                      <a:r>
                        <a:rPr lang="en-GB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Jan-Mar 2021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Q21</a:t>
                      </a:r>
                    </a:p>
                    <a:p>
                      <a:pPr algn="ctr" fontAlgn="ctr"/>
                      <a:r>
                        <a:rPr lang="en-GB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Apr-Jun 2021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Q22</a:t>
                      </a:r>
                    </a:p>
                    <a:p>
                      <a:pPr algn="ctr" fontAlgn="ctr"/>
                      <a:r>
                        <a:rPr lang="en-GB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Jul-Sep 2021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Q23</a:t>
                      </a:r>
                    </a:p>
                    <a:p>
                      <a:pPr algn="ctr" fontAlgn="ctr"/>
                      <a:r>
                        <a:rPr lang="en-GB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Oct-Dec 2021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Q24</a:t>
                      </a:r>
                    </a:p>
                    <a:p>
                      <a:pPr algn="ctr" fontAlgn="ctr"/>
                      <a:r>
                        <a:rPr lang="en-GB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Jan-Mar 2022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916753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Number of ICU-associated BSIs</a:t>
                      </a:r>
                    </a:p>
                  </a:txBody>
                  <a:tcPr marL="36000" marR="36000" marT="36000" marB="360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6851381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Number of patient days, amongst patients in the ICU&gt;2 days</a:t>
                      </a:r>
                    </a:p>
                  </a:txBody>
                  <a:tcPr marL="36000" marR="36000" marT="36000" marB="360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8,685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7,837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7,905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7,384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8,883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9,608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8,552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9568014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Rate of ICU-associated BSI per 1,000 ICU-patient days</a:t>
                      </a:r>
                    </a:p>
                  </a:txBody>
                  <a:tcPr marL="36000" marR="36000" marT="36000" marB="360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0.6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1.4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0.4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0.9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1.0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0.6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1.6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1510624"/>
                  </a:ext>
                </a:extLst>
              </a:tr>
            </a:tbl>
          </a:graphicData>
        </a:graphic>
      </p:graphicFrame>
      <p:pic>
        <p:nvPicPr>
          <p:cNvPr id="8" name="Picture 7">
            <a:extLst>
              <a:ext uri="{FF2B5EF4-FFF2-40B4-BE49-F238E27FC236}">
                <a16:creationId xmlns:a16="http://schemas.microsoft.com/office/drawing/2014/main" id="{00000000-0008-0000-0500-0000020000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83609" y="1390443"/>
            <a:ext cx="5820578" cy="40141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64924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529B87-3DA9-455D-8598-6DBD4619AA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2800" dirty="0">
                <a:solidFill>
                  <a:srgbClr val="007C91"/>
                </a:solidFill>
              </a:rPr>
              <a:t>Rates of ICU-associated CVC-BSI in Neonatal CCUs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2647632-41F9-432B-AB85-8ADA28A21DA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solidFill>
            <a:srgbClr val="007C91"/>
          </a:solidFill>
        </p:spPr>
        <p:txBody>
          <a:bodyPr/>
          <a:lstStyle/>
          <a:p>
            <a:pPr marL="531813">
              <a:defRPr/>
            </a:pPr>
            <a:r>
              <a:rPr lang="en-US"/>
              <a:t>  </a:t>
            </a:r>
            <a:fld id="{2565FA6D-D4C8-4C4C-AC4B-3269734D34D8}" type="slidenum">
              <a:rPr lang="en-US" smtClean="0"/>
              <a:pPr marL="531813">
                <a:defRPr/>
              </a:pPr>
              <a:t>12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9231BF-6021-48AD-A754-E0A20490A1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ICCQIP Surveillance Update: Q18 Jul-Sep 2020 – Q24 Jan-Mar 2022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324D6744-E1E6-4964-85A2-CC912E69FBF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967914"/>
              </p:ext>
            </p:extLst>
          </p:nvPr>
        </p:nvGraphicFramePr>
        <p:xfrm>
          <a:off x="47328" y="1379905"/>
          <a:ext cx="6033379" cy="4334746"/>
        </p:xfrm>
        <a:graphic>
          <a:graphicData uri="http://schemas.openxmlformats.org/drawingml/2006/table">
            <a:tbl>
              <a:tblPr/>
              <a:tblGrid>
                <a:gridCol w="1461464">
                  <a:extLst>
                    <a:ext uri="{9D8B030D-6E8A-4147-A177-3AD203B41FA5}">
                      <a16:colId xmlns:a16="http://schemas.microsoft.com/office/drawing/2014/main" val="1868496868"/>
                    </a:ext>
                  </a:extLst>
                </a:gridCol>
                <a:gridCol w="698776">
                  <a:extLst>
                    <a:ext uri="{9D8B030D-6E8A-4147-A177-3AD203B41FA5}">
                      <a16:colId xmlns:a16="http://schemas.microsoft.com/office/drawing/2014/main" val="197964761"/>
                    </a:ext>
                  </a:extLst>
                </a:gridCol>
                <a:gridCol w="632779">
                  <a:extLst>
                    <a:ext uri="{9D8B030D-6E8A-4147-A177-3AD203B41FA5}">
                      <a16:colId xmlns:a16="http://schemas.microsoft.com/office/drawing/2014/main" val="125691437"/>
                    </a:ext>
                  </a:extLst>
                </a:gridCol>
                <a:gridCol w="663365">
                  <a:extLst>
                    <a:ext uri="{9D8B030D-6E8A-4147-A177-3AD203B41FA5}">
                      <a16:colId xmlns:a16="http://schemas.microsoft.com/office/drawing/2014/main" val="2728236859"/>
                    </a:ext>
                  </a:extLst>
                </a:gridCol>
                <a:gridCol w="632779">
                  <a:extLst>
                    <a:ext uri="{9D8B030D-6E8A-4147-A177-3AD203B41FA5}">
                      <a16:colId xmlns:a16="http://schemas.microsoft.com/office/drawing/2014/main" val="1408904874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807466730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3373115783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1224237261"/>
                    </a:ext>
                  </a:extLst>
                </a:gridCol>
              </a:tblGrid>
              <a:tr h="558346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Metric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Q18</a:t>
                      </a:r>
                    </a:p>
                    <a:p>
                      <a:pPr algn="ctr" fontAlgn="ctr"/>
                      <a:r>
                        <a:rPr lang="en-GB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Jul-Sep 2020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Q19</a:t>
                      </a:r>
                    </a:p>
                    <a:p>
                      <a:pPr algn="ctr" fontAlgn="ctr"/>
                      <a:r>
                        <a:rPr lang="en-GB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Oct-Dec 2020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Q20</a:t>
                      </a:r>
                    </a:p>
                    <a:p>
                      <a:pPr algn="ctr" fontAlgn="ctr"/>
                      <a:r>
                        <a:rPr lang="en-GB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Jan-Mar 2021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Q21</a:t>
                      </a:r>
                    </a:p>
                    <a:p>
                      <a:pPr algn="ctr" fontAlgn="ctr"/>
                      <a:r>
                        <a:rPr lang="en-GB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Apr-Jun 2021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Q22</a:t>
                      </a:r>
                    </a:p>
                    <a:p>
                      <a:pPr algn="ctr" fontAlgn="ctr"/>
                      <a:r>
                        <a:rPr lang="en-GB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Jul-Sep 2021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Q23</a:t>
                      </a:r>
                    </a:p>
                    <a:p>
                      <a:pPr algn="ctr" fontAlgn="ctr"/>
                      <a:r>
                        <a:rPr lang="en-GB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Oct-Dec 2021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Q24</a:t>
                      </a:r>
                    </a:p>
                    <a:p>
                      <a:pPr algn="ctr" fontAlgn="ctr"/>
                      <a:r>
                        <a:rPr lang="en-GB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Jan-Mar 2022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407837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Number of ICU-associated CABSI</a:t>
                      </a:r>
                    </a:p>
                  </a:txBody>
                  <a:tcPr marL="36000" marR="36000" marT="36000" marB="360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8680553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Number of CVC days, amongst patients in the ICU&gt;2 days</a:t>
                      </a:r>
                    </a:p>
                  </a:txBody>
                  <a:tcPr marL="36000" marR="36000" marT="36000" marB="360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1,759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1,747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1,875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1,828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2,583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2,652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2,359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6469555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Rate of ICU-associated CVC-associated BSI  per 1,000 ICU-CVC days</a:t>
                      </a:r>
                    </a:p>
                  </a:txBody>
                  <a:tcPr marL="36000" marR="36000" marT="36000" marB="360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0.6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2.3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0.0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0.5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1.2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0.4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1.7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2665269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Number of ICU-associated  CRBSI</a:t>
                      </a:r>
                    </a:p>
                  </a:txBody>
                  <a:tcPr marL="36000" marR="36000" marT="36000" marB="360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7731319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Rate of ICU-associated CVC-related BSI per 1,000 ICU-CVC days</a:t>
                      </a:r>
                    </a:p>
                  </a:txBody>
                  <a:tcPr marL="36000" marR="36000" marT="36000" marB="360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0.0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1.7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0.0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0.0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1.2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0.0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0.8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6699849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Number of all ICU-associated CVC-BSI</a:t>
                      </a:r>
                    </a:p>
                  </a:txBody>
                  <a:tcPr marL="36000" marR="36000" marT="36000" marB="360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0124120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Rate of all ICU-associated CVC-BSI per 1,000 ICU-CVC days</a:t>
                      </a:r>
                    </a:p>
                  </a:txBody>
                  <a:tcPr marL="36000" marR="36000" marT="36000" marB="360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0.6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2.9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0.0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0.5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1.2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0.4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2.1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3176754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CVC utilisation</a:t>
                      </a:r>
                    </a:p>
                  </a:txBody>
                  <a:tcPr marL="36000" marR="36000" marT="36000" marB="360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20.3%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22.3%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23.7%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24.8%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29.1%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27.6%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27.6%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0579988"/>
                  </a:ext>
                </a:extLst>
              </a:tr>
            </a:tbl>
          </a:graphicData>
        </a:graphic>
      </p:graphicFrame>
      <p:pic>
        <p:nvPicPr>
          <p:cNvPr id="8" name="Picture 7">
            <a:extLst>
              <a:ext uri="{FF2B5EF4-FFF2-40B4-BE49-F238E27FC236}">
                <a16:creationId xmlns:a16="http://schemas.microsoft.com/office/drawing/2014/main" id="{00000000-0008-0000-0600-0000020000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13541" y="1367462"/>
            <a:ext cx="5978459" cy="4123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95508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BCFFA7-3BCB-46EF-B0B4-C176D57649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rgbClr val="007C91"/>
                </a:solidFill>
              </a:rPr>
              <a:t>Organism distribution: all PBCs in Adult CCUs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822A19-3179-493C-ABAC-84E820D7CEC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solidFill>
            <a:srgbClr val="007C91"/>
          </a:solidFill>
        </p:spPr>
        <p:txBody>
          <a:bodyPr/>
          <a:lstStyle/>
          <a:p>
            <a:pPr marL="531813">
              <a:defRPr/>
            </a:pPr>
            <a:r>
              <a:rPr lang="en-US"/>
              <a:t>  </a:t>
            </a:r>
            <a:fld id="{2565FA6D-D4C8-4C4C-AC4B-3269734D34D8}" type="slidenum">
              <a:rPr lang="en-US" smtClean="0"/>
              <a:pPr marL="531813">
                <a:defRPr/>
              </a:pPr>
              <a:t>13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65AF8B-1D3B-45F1-8685-1D8E34AD0E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ICCQIP Surveillance Update: Q18 Jul-Sep 2020 – Q24 Jan-Mar 2022</a:t>
            </a:r>
          </a:p>
        </p:txBody>
      </p:sp>
      <p:pic>
        <p:nvPicPr>
          <p:cNvPr id="6" name="Picture 5" descr="Chart&#10;&#10;Description automatically generated">
            <a:extLst>
              <a:ext uri="{FF2B5EF4-FFF2-40B4-BE49-F238E27FC236}">
                <a16:creationId xmlns:a16="http://schemas.microsoft.com/office/drawing/2014/main" id="{EF26D693-16DE-442E-8AD0-91832374BFF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7555" y="1377271"/>
            <a:ext cx="6904869" cy="49320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99657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EA5C55-B15A-4B48-8043-9D5F518B32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>
                <a:solidFill>
                  <a:srgbClr val="007C91"/>
                </a:solidFill>
              </a:rPr>
              <a:t>Organism distribution: ICU-associated BSIs in Adult CCUs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C59ED70-4DE8-492B-8F3D-43082D17989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solidFill>
            <a:srgbClr val="007C91"/>
          </a:solidFill>
        </p:spPr>
        <p:txBody>
          <a:bodyPr/>
          <a:lstStyle/>
          <a:p>
            <a:pPr marL="531813">
              <a:defRPr/>
            </a:pPr>
            <a:r>
              <a:rPr lang="en-US"/>
              <a:t>  </a:t>
            </a:r>
            <a:fld id="{2565FA6D-D4C8-4C4C-AC4B-3269734D34D8}" type="slidenum">
              <a:rPr lang="en-US" smtClean="0"/>
              <a:pPr marL="531813">
                <a:defRPr/>
              </a:pPr>
              <a:t>14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317DC1-71A2-48E3-A0C1-DF9BCA1868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ICCQIP Surveillance Update: Q18 Jul-Sep 2020 – Q24 Jan-Mar 2022</a:t>
            </a:r>
          </a:p>
        </p:txBody>
      </p:sp>
      <p:pic>
        <p:nvPicPr>
          <p:cNvPr id="6" name="Picture 5" descr="Chart&#10;&#10;Description automatically generated">
            <a:extLst>
              <a:ext uri="{FF2B5EF4-FFF2-40B4-BE49-F238E27FC236}">
                <a16:creationId xmlns:a16="http://schemas.microsoft.com/office/drawing/2014/main" id="{287F14FF-D785-43A9-8433-F8D3079670A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3712" y="1142401"/>
            <a:ext cx="7232855" cy="5166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32292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EA5C55-B15A-4B48-8043-9D5F518B32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>
                <a:solidFill>
                  <a:srgbClr val="007C91"/>
                </a:solidFill>
              </a:rPr>
              <a:t>Organism distribution: ICU-CVC BSIs in Adult CCUs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C59ED70-4DE8-492B-8F3D-43082D17989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solidFill>
            <a:srgbClr val="007C91"/>
          </a:solidFill>
        </p:spPr>
        <p:txBody>
          <a:bodyPr/>
          <a:lstStyle/>
          <a:p>
            <a:pPr marL="531813">
              <a:defRPr/>
            </a:pPr>
            <a:r>
              <a:rPr lang="en-US"/>
              <a:t>  </a:t>
            </a:r>
            <a:fld id="{2565FA6D-D4C8-4C4C-AC4B-3269734D34D8}" type="slidenum">
              <a:rPr lang="en-US" smtClean="0"/>
              <a:pPr marL="531813">
                <a:defRPr/>
              </a:pPr>
              <a:t>15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317DC1-71A2-48E3-A0C1-DF9BCA1868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ICCQIP Surveillance Update: Q18 Jul-Sep 2020 – Q24 Jan-Mar 2022</a:t>
            </a:r>
          </a:p>
        </p:txBody>
      </p:sp>
      <p:pic>
        <p:nvPicPr>
          <p:cNvPr id="7" name="Picture 6" descr="Chart&#10;&#10;Description automatically generated">
            <a:extLst>
              <a:ext uri="{FF2B5EF4-FFF2-40B4-BE49-F238E27FC236}">
                <a16:creationId xmlns:a16="http://schemas.microsoft.com/office/drawing/2014/main" id="{D2C5FFAF-C4F1-46EC-BF2D-5CD42F9B27F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5593" y="1142995"/>
            <a:ext cx="7232855" cy="5166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743389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EA6180-0D64-4673-A51C-C6CCA482A4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rgbClr val="007C91"/>
                </a:solidFill>
              </a:rPr>
              <a:t>Organism distribution: all PBCs in Paediatric CCUs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8BA53E4-09CC-4D00-8568-F9AE2DEEB89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solidFill>
            <a:srgbClr val="007C91"/>
          </a:solidFill>
        </p:spPr>
        <p:txBody>
          <a:bodyPr/>
          <a:lstStyle/>
          <a:p>
            <a:pPr marL="531813">
              <a:defRPr/>
            </a:pPr>
            <a:r>
              <a:rPr lang="en-US"/>
              <a:t>  </a:t>
            </a:r>
            <a:fld id="{2565FA6D-D4C8-4C4C-AC4B-3269734D34D8}" type="slidenum">
              <a:rPr lang="en-US" smtClean="0"/>
              <a:pPr marL="531813">
                <a:defRPr/>
              </a:pPr>
              <a:t>16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57FFF0-DD98-45E7-9C51-A23D3C1B78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ICCQIP Surveillance Update: Q18 Jul-Sep 2020 – Q24 Jan-Mar 2022</a:t>
            </a:r>
          </a:p>
        </p:txBody>
      </p:sp>
      <p:pic>
        <p:nvPicPr>
          <p:cNvPr id="6" name="Picture 5" descr="A picture containing chart&#10;&#10;Description automatically generated">
            <a:extLst>
              <a:ext uri="{FF2B5EF4-FFF2-40B4-BE49-F238E27FC236}">
                <a16:creationId xmlns:a16="http://schemas.microsoft.com/office/drawing/2014/main" id="{A04D8921-7C20-4137-AF5A-93C067EA094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5760" y="1142401"/>
            <a:ext cx="7232855" cy="5166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330847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EA5C55-B15A-4B48-8043-9D5F518B32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3200" dirty="0">
                <a:solidFill>
                  <a:srgbClr val="007C91"/>
                </a:solidFill>
              </a:rPr>
              <a:t>Organism distribution: ICU-associated BSIs in Paediatric CCUs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C59ED70-4DE8-492B-8F3D-43082D17989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solidFill>
            <a:srgbClr val="007C91"/>
          </a:solidFill>
        </p:spPr>
        <p:txBody>
          <a:bodyPr/>
          <a:lstStyle/>
          <a:p>
            <a:pPr marL="531813">
              <a:defRPr/>
            </a:pPr>
            <a:r>
              <a:rPr lang="en-US"/>
              <a:t>  </a:t>
            </a:r>
            <a:fld id="{2565FA6D-D4C8-4C4C-AC4B-3269734D34D8}" type="slidenum">
              <a:rPr lang="en-US" smtClean="0"/>
              <a:pPr marL="531813">
                <a:defRPr/>
              </a:pPr>
              <a:t>17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317DC1-71A2-48E3-A0C1-DF9BCA1868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ICCQIP Surveillance Update: Q18 Jul-Sep 2020 – Q24 Jan-Mar 2022</a:t>
            </a:r>
          </a:p>
        </p:txBody>
      </p:sp>
      <p:pic>
        <p:nvPicPr>
          <p:cNvPr id="6" name="Picture 5" descr="Chart, bar chart&#10;&#10;Description automatically generated">
            <a:extLst>
              <a:ext uri="{FF2B5EF4-FFF2-40B4-BE49-F238E27FC236}">
                <a16:creationId xmlns:a16="http://schemas.microsoft.com/office/drawing/2014/main" id="{7B146138-1EE4-4A2B-A159-AA3CD785265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9696" y="1183030"/>
            <a:ext cx="7232855" cy="5166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029596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3DFC72-33A6-4300-AED8-3105BB3860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rgbClr val="007C91"/>
                </a:solidFill>
              </a:rPr>
              <a:t>Organism distribution: all PBCs in Neonatal CCUs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D565F16-487F-4A85-B65D-32552AE77F1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solidFill>
            <a:srgbClr val="007C91"/>
          </a:solidFill>
        </p:spPr>
        <p:txBody>
          <a:bodyPr/>
          <a:lstStyle/>
          <a:p>
            <a:pPr marL="531813">
              <a:defRPr/>
            </a:pPr>
            <a:r>
              <a:rPr lang="en-US"/>
              <a:t>  </a:t>
            </a:r>
            <a:fld id="{2565FA6D-D4C8-4C4C-AC4B-3269734D34D8}" type="slidenum">
              <a:rPr lang="en-US" smtClean="0"/>
              <a:pPr marL="531813">
                <a:defRPr/>
              </a:pPr>
              <a:t>18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3D8ADD-C181-4A9E-B4D8-49039C9E13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ICCQIP Surveillance Update: Q18 Jul-Sep 2020 – Q24 Jan-Mar 2022</a:t>
            </a:r>
          </a:p>
        </p:txBody>
      </p:sp>
      <p:pic>
        <p:nvPicPr>
          <p:cNvPr id="6" name="Picture 5" descr="Chart&#10;&#10;Description automatically generated">
            <a:extLst>
              <a:ext uri="{FF2B5EF4-FFF2-40B4-BE49-F238E27FC236}">
                <a16:creationId xmlns:a16="http://schemas.microsoft.com/office/drawing/2014/main" id="{9CB73198-90F8-4047-9D4D-4A854173B46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5593" y="1142995"/>
            <a:ext cx="7232855" cy="5166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792717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221858-3C84-418C-9B4E-18DB650606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3200" dirty="0">
                <a:solidFill>
                  <a:srgbClr val="007C91"/>
                </a:solidFill>
              </a:rPr>
              <a:t>Organism distribution: ICU-associated BSIs in Neonatal CCUs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FB97C06-3494-4308-924D-7933866F815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solidFill>
            <a:srgbClr val="007C91"/>
          </a:solidFill>
        </p:spPr>
        <p:txBody>
          <a:bodyPr/>
          <a:lstStyle/>
          <a:p>
            <a:pPr marL="531813">
              <a:defRPr/>
            </a:pPr>
            <a:r>
              <a:rPr lang="en-US"/>
              <a:t>  </a:t>
            </a:r>
            <a:fld id="{2565FA6D-D4C8-4C4C-AC4B-3269734D34D8}" type="slidenum">
              <a:rPr lang="en-US" smtClean="0"/>
              <a:pPr marL="531813">
                <a:defRPr/>
              </a:pPr>
              <a:t>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A8F9D5-2BD1-4B26-9B3C-147036249C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ICCQIP Surveillance Update: Q18 Jul-Sep 2020 – Q24 Jan-Mar 2022</a:t>
            </a:r>
          </a:p>
        </p:txBody>
      </p:sp>
      <p:pic>
        <p:nvPicPr>
          <p:cNvPr id="6" name="Picture 5" descr="Chart&#10;&#10;Description automatically generated">
            <a:extLst>
              <a:ext uri="{FF2B5EF4-FFF2-40B4-BE49-F238E27FC236}">
                <a16:creationId xmlns:a16="http://schemas.microsoft.com/office/drawing/2014/main" id="{34AFFD01-DDD8-4291-A415-6EE79CF0028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5593" y="1142995"/>
            <a:ext cx="7232855" cy="5166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18695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728303-58A8-497C-AF81-70A52B95B0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rgbClr val="007C91"/>
                </a:solidFill>
              </a:rPr>
              <a:t>Participation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ACBD531E-1D73-417A-8D07-3E1F8917C01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91253620"/>
              </p:ext>
            </p:extLst>
          </p:nvPr>
        </p:nvGraphicFramePr>
        <p:xfrm>
          <a:off x="778383" y="1556792"/>
          <a:ext cx="10369152" cy="4320479"/>
        </p:xfrm>
        <a:graphic>
          <a:graphicData uri="http://schemas.openxmlformats.org/drawingml/2006/table">
            <a:tbl>
              <a:tblPr firstRow="1" firstCol="1">
                <a:tableStyleId>{5FD0F851-EC5A-4D38-B0AD-8093EC10F338}</a:tableStyleId>
              </a:tblPr>
              <a:tblGrid>
                <a:gridCol w="4536503">
                  <a:extLst>
                    <a:ext uri="{9D8B030D-6E8A-4147-A177-3AD203B41FA5}">
                      <a16:colId xmlns:a16="http://schemas.microsoft.com/office/drawing/2014/main" val="3020148056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973276644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710666780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2177384346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837328472"/>
                    </a:ext>
                  </a:extLst>
                </a:gridCol>
                <a:gridCol w="1368153">
                  <a:extLst>
                    <a:ext uri="{9D8B030D-6E8A-4147-A177-3AD203B41FA5}">
                      <a16:colId xmlns:a16="http://schemas.microsoft.com/office/drawing/2014/main" val="4235749937"/>
                    </a:ext>
                  </a:extLst>
                </a:gridCol>
              </a:tblGrid>
              <a:tr h="706421">
                <a:tc>
                  <a:txBody>
                    <a:bodyPr/>
                    <a:lstStyle/>
                    <a:p>
                      <a:pPr algn="l" fontAlgn="b"/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u="none" strike="noStrike" dirty="0">
                          <a:effectLst/>
                        </a:rPr>
                        <a:t>Acute Trusts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u="none" strike="noStrike">
                          <a:effectLst/>
                        </a:rPr>
                        <a:t>All CCUs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u="none" strike="noStrike" dirty="0">
                          <a:effectLst/>
                        </a:rPr>
                        <a:t>Adult CCUs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u="none" strike="noStrike" dirty="0">
                          <a:effectLst/>
                        </a:rPr>
                        <a:t>Paediatric CCUs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u="none" strike="noStrike" dirty="0">
                          <a:effectLst/>
                        </a:rPr>
                        <a:t>Neonatal CCUs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36000" marR="36000" marT="36000" marB="36000" anchor="ctr"/>
                </a:tc>
                <a:extLst>
                  <a:ext uri="{0D108BD9-81ED-4DB2-BD59-A6C34878D82A}">
                    <a16:rowId xmlns:a16="http://schemas.microsoft.com/office/drawing/2014/main" val="1265006072"/>
                  </a:ext>
                </a:extLst>
              </a:tr>
              <a:tr h="394187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u="none" strike="noStrike" dirty="0">
                          <a:effectLst/>
                        </a:rPr>
                        <a:t>Number in England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138</a:t>
                      </a: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u="none" strike="noStrike" dirty="0">
                          <a:effectLst/>
                        </a:rPr>
                        <a:t>428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u="none" strike="noStrike">
                          <a:effectLst/>
                        </a:rPr>
                        <a:t>240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u="none" strike="noStrike">
                          <a:effectLst/>
                        </a:rPr>
                        <a:t>25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u="none" strike="noStrike">
                          <a:effectLst/>
                        </a:rPr>
                        <a:t>163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36000" marR="36000" marT="36000" marB="36000" anchor="ctr"/>
                </a:tc>
                <a:extLst>
                  <a:ext uri="{0D108BD9-81ED-4DB2-BD59-A6C34878D82A}">
                    <a16:rowId xmlns:a16="http://schemas.microsoft.com/office/drawing/2014/main" val="1454414190"/>
                  </a:ext>
                </a:extLst>
              </a:tr>
              <a:tr h="706421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u="none" strike="noStrike" dirty="0">
                          <a:effectLst/>
                        </a:rPr>
                        <a:t>Number registered on ICU Data Capture System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u="none" strike="noStrike" dirty="0">
                          <a:effectLst/>
                        </a:rPr>
                        <a:t>132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u="none" strike="noStrike" dirty="0">
                          <a:effectLst/>
                        </a:rPr>
                        <a:t>283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u="none" strike="noStrike" dirty="0">
                          <a:effectLst/>
                        </a:rPr>
                        <a:t>235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u="none" strike="noStrike" dirty="0">
                          <a:effectLst/>
                        </a:rPr>
                        <a:t>21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u="none" strike="noStrike" dirty="0">
                          <a:effectLst/>
                        </a:rPr>
                        <a:t>27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36000" marR="36000" marT="36000" marB="36000" anchor="ctr"/>
                </a:tc>
                <a:extLst>
                  <a:ext uri="{0D108BD9-81ED-4DB2-BD59-A6C34878D82A}">
                    <a16:rowId xmlns:a16="http://schemas.microsoft.com/office/drawing/2014/main" val="2661540794"/>
                  </a:ext>
                </a:extLst>
              </a:tr>
              <a:tr h="706421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u="none" strike="noStrike" dirty="0">
                          <a:effectLst/>
                        </a:rPr>
                        <a:t>Number with a registered Local Administrator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u="none" strike="noStrike" dirty="0">
                          <a:effectLst/>
                        </a:rPr>
                        <a:t>96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u="none" strike="noStrike" dirty="0">
                          <a:effectLst/>
                        </a:rPr>
                        <a:t>156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u="none" strike="noStrike" dirty="0">
                          <a:effectLst/>
                        </a:rPr>
                        <a:t>139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u="none" strike="noStrike" dirty="0">
                          <a:effectLst/>
                        </a:rPr>
                        <a:t>4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u="none" strike="noStrike" dirty="0">
                          <a:effectLst/>
                        </a:rPr>
                        <a:t>13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36000" marR="36000" marT="36000" marB="36000" anchor="ctr"/>
                </a:tc>
                <a:extLst>
                  <a:ext uri="{0D108BD9-81ED-4DB2-BD59-A6C34878D82A}">
                    <a16:rowId xmlns:a16="http://schemas.microsoft.com/office/drawing/2014/main" val="1272435856"/>
                  </a:ext>
                </a:extLst>
              </a:tr>
              <a:tr h="394187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u="none" strike="noStrike" dirty="0">
                          <a:effectLst/>
                        </a:rPr>
                        <a:t>Number which ever entered any data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u="none" strike="noStrike" dirty="0">
                          <a:effectLst/>
                        </a:rPr>
                        <a:t>104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u="none" strike="noStrike" dirty="0">
                          <a:effectLst/>
                        </a:rPr>
                        <a:t>173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u="none" strike="noStrike" dirty="0">
                          <a:effectLst/>
                        </a:rPr>
                        <a:t>153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u="none" strike="noStrike" dirty="0">
                          <a:effectLst/>
                        </a:rPr>
                        <a:t>9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11</a:t>
                      </a:r>
                    </a:p>
                  </a:txBody>
                  <a:tcPr marL="36000" marR="36000" marT="36000" marB="36000" anchor="ctr"/>
                </a:tc>
                <a:extLst>
                  <a:ext uri="{0D108BD9-81ED-4DB2-BD59-A6C34878D82A}">
                    <a16:rowId xmlns:a16="http://schemas.microsoft.com/office/drawing/2014/main" val="4217972591"/>
                  </a:ext>
                </a:extLst>
              </a:tr>
              <a:tr h="706421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u="none" strike="noStrike" dirty="0">
                          <a:effectLst/>
                        </a:rPr>
                        <a:t>Number which have entered any data </a:t>
                      </a:r>
                      <a:r>
                        <a:rPr lang="en-GB" sz="1800" u="none" strike="noStrike">
                          <a:effectLst/>
                        </a:rPr>
                        <a:t>in last 7 quarters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80</a:t>
                      </a: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123</a:t>
                      </a: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u="none" strike="noStrike" dirty="0">
                          <a:effectLst/>
                        </a:rPr>
                        <a:t>110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</a:t>
                      </a: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9</a:t>
                      </a:r>
                    </a:p>
                  </a:txBody>
                  <a:tcPr marL="36000" marR="36000" marT="36000" marB="36000" anchor="ctr"/>
                </a:tc>
                <a:extLst>
                  <a:ext uri="{0D108BD9-81ED-4DB2-BD59-A6C34878D82A}">
                    <a16:rowId xmlns:a16="http://schemas.microsoft.com/office/drawing/2014/main" val="573384716"/>
                  </a:ext>
                </a:extLst>
              </a:tr>
              <a:tr h="706421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u="none" strike="noStrike" dirty="0">
                          <a:effectLst/>
                        </a:rPr>
                        <a:t>Number which have entered any data in Q24 Jan-Mar 2022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u="none" strike="noStrike" dirty="0">
                          <a:effectLst/>
                        </a:rPr>
                        <a:t>63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83</a:t>
                      </a: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74</a:t>
                      </a: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</a:t>
                      </a: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6</a:t>
                      </a:r>
                    </a:p>
                  </a:txBody>
                  <a:tcPr marL="36000" marR="36000" marT="36000" marB="36000" anchor="ctr"/>
                </a:tc>
                <a:extLst>
                  <a:ext uri="{0D108BD9-81ED-4DB2-BD59-A6C34878D82A}">
                    <a16:rowId xmlns:a16="http://schemas.microsoft.com/office/drawing/2014/main" val="3378684318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6ECD22C-5696-4F10-940B-A10392071D0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solidFill>
            <a:srgbClr val="007C91"/>
          </a:solidFill>
        </p:spPr>
        <p:txBody>
          <a:bodyPr/>
          <a:lstStyle/>
          <a:p>
            <a:pPr marL="531813">
              <a:defRPr/>
            </a:pPr>
            <a:r>
              <a:rPr lang="en-US"/>
              <a:t>  </a:t>
            </a:r>
            <a:fld id="{2565FA6D-D4C8-4C4C-AC4B-3269734D34D8}" type="slidenum">
              <a:rPr lang="en-US" smtClean="0"/>
              <a:pPr marL="531813">
                <a:defRPr/>
              </a:pPr>
              <a:t>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C2D1F4-73FF-4244-8440-2E3F186777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ICCQIP Surveillance Update: Q18 Jul-Sep 2020 – Q24 Jan-Mar 2022</a:t>
            </a:r>
          </a:p>
        </p:txBody>
      </p:sp>
    </p:spTree>
    <p:extLst>
      <p:ext uri="{BB962C8B-B14F-4D97-AF65-F5344CB8AC3E}">
        <p14:creationId xmlns:p14="http://schemas.microsoft.com/office/powerpoint/2010/main" val="7914639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>
                <a:solidFill>
                  <a:srgbClr val="007C91"/>
                </a:solidFill>
              </a:rPr>
              <a:t>Active participation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Where units have submitted complete data for each quarter (both numerator </a:t>
            </a:r>
            <a:r>
              <a:rPr lang="en-GB"/>
              <a:t>and denominator)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solidFill>
            <a:srgbClr val="007C91"/>
          </a:solidFill>
        </p:spPr>
        <p:txBody>
          <a:bodyPr/>
          <a:lstStyle/>
          <a:p>
            <a:pPr marL="531813">
              <a:defRPr/>
            </a:pPr>
            <a:r>
              <a:rPr lang="en-US" dirty="0"/>
              <a:t>  </a:t>
            </a:r>
            <a:fld id="{2565FA6D-D4C8-4C4C-AC4B-3269734D34D8}" type="slidenum">
              <a:rPr lang="en-US" smtClean="0"/>
              <a:pPr marL="531813">
                <a:defRPr/>
              </a:pPr>
              <a:t>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ICCQIP Surveillance Update: Q18 Jul-Sep 2020 – Q24 Jan-Mar 2022</a:t>
            </a:r>
          </a:p>
        </p:txBody>
      </p:sp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DA837147-CFF0-4C9E-BC13-03556C9BF09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42334101"/>
              </p:ext>
            </p:extLst>
          </p:nvPr>
        </p:nvGraphicFramePr>
        <p:xfrm>
          <a:off x="-13381" y="1894886"/>
          <a:ext cx="3960441" cy="42575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Chart 9">
            <a:extLst>
              <a:ext uri="{FF2B5EF4-FFF2-40B4-BE49-F238E27FC236}">
                <a16:creationId xmlns:a16="http://schemas.microsoft.com/office/drawing/2014/main" id="{DA837147-CFF0-4C9E-BC13-03556C9BF09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52391160"/>
              </p:ext>
            </p:extLst>
          </p:nvPr>
        </p:nvGraphicFramePr>
        <p:xfrm>
          <a:off x="3947061" y="1918766"/>
          <a:ext cx="4140822" cy="42336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1" name="Chart 10">
            <a:extLst>
              <a:ext uri="{FF2B5EF4-FFF2-40B4-BE49-F238E27FC236}">
                <a16:creationId xmlns:a16="http://schemas.microsoft.com/office/drawing/2014/main" id="{DA837147-CFF0-4C9E-BC13-03556C9BF09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92252530"/>
              </p:ext>
            </p:extLst>
          </p:nvPr>
        </p:nvGraphicFramePr>
        <p:xfrm>
          <a:off x="7968208" y="1894886"/>
          <a:ext cx="4104117" cy="42704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28042638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5C6DA7-1613-45CB-B24E-45890D1303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rgbClr val="007C91"/>
                </a:solidFill>
              </a:rPr>
              <a:t>Rates of BSI in Adult CCUs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3BD7189-6006-4719-919C-A5FE7E68FC4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solidFill>
            <a:srgbClr val="007C91"/>
          </a:solidFill>
        </p:spPr>
        <p:txBody>
          <a:bodyPr/>
          <a:lstStyle/>
          <a:p>
            <a:pPr marL="531813">
              <a:defRPr/>
            </a:pPr>
            <a:r>
              <a:rPr lang="en-US"/>
              <a:t>  </a:t>
            </a:r>
            <a:fld id="{2565FA6D-D4C8-4C4C-AC4B-3269734D34D8}" type="slidenum">
              <a:rPr lang="en-US" smtClean="0"/>
              <a:pPr marL="531813">
                <a:defRPr/>
              </a:pPr>
              <a:t>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BA09AF-1BF6-4D7F-A413-D98DA8EDD4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ICCQIP Surveillance Update: Q18 Jul-Sep 2020 – Q24 Jan-Mar 2022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8720496C-8C86-4FB2-BF3C-5201A057C3E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7012227"/>
              </p:ext>
            </p:extLst>
          </p:nvPr>
        </p:nvGraphicFramePr>
        <p:xfrm>
          <a:off x="60899" y="1412776"/>
          <a:ext cx="6107109" cy="4231290"/>
        </p:xfrm>
        <a:graphic>
          <a:graphicData uri="http://schemas.openxmlformats.org/drawingml/2006/table">
            <a:tbl>
              <a:tblPr/>
              <a:tblGrid>
                <a:gridCol w="2146669">
                  <a:extLst>
                    <a:ext uri="{9D8B030D-6E8A-4147-A177-3AD203B41FA5}">
                      <a16:colId xmlns:a16="http://schemas.microsoft.com/office/drawing/2014/main" val="4096762556"/>
                    </a:ext>
                  </a:extLst>
                </a:gridCol>
                <a:gridCol w="544367">
                  <a:extLst>
                    <a:ext uri="{9D8B030D-6E8A-4147-A177-3AD203B41FA5}">
                      <a16:colId xmlns:a16="http://schemas.microsoft.com/office/drawing/2014/main" val="3810065748"/>
                    </a:ext>
                  </a:extLst>
                </a:gridCol>
                <a:gridCol w="584656">
                  <a:extLst>
                    <a:ext uri="{9D8B030D-6E8A-4147-A177-3AD203B41FA5}">
                      <a16:colId xmlns:a16="http://schemas.microsoft.com/office/drawing/2014/main" val="3039818761"/>
                    </a:ext>
                  </a:extLst>
                </a:gridCol>
                <a:gridCol w="566682">
                  <a:extLst>
                    <a:ext uri="{9D8B030D-6E8A-4147-A177-3AD203B41FA5}">
                      <a16:colId xmlns:a16="http://schemas.microsoft.com/office/drawing/2014/main" val="1542950978"/>
                    </a:ext>
                  </a:extLst>
                </a:gridCol>
                <a:gridCol w="566682">
                  <a:extLst>
                    <a:ext uri="{9D8B030D-6E8A-4147-A177-3AD203B41FA5}">
                      <a16:colId xmlns:a16="http://schemas.microsoft.com/office/drawing/2014/main" val="4239327336"/>
                    </a:ext>
                  </a:extLst>
                </a:gridCol>
                <a:gridCol w="545925">
                  <a:extLst>
                    <a:ext uri="{9D8B030D-6E8A-4147-A177-3AD203B41FA5}">
                      <a16:colId xmlns:a16="http://schemas.microsoft.com/office/drawing/2014/main" val="3951362414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1937717041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060598966"/>
                    </a:ext>
                  </a:extLst>
                </a:gridCol>
              </a:tblGrid>
              <a:tr h="612464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Metric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Q18</a:t>
                      </a:r>
                    </a:p>
                    <a:p>
                      <a:pPr algn="ctr" fontAlgn="ctr"/>
                      <a:r>
                        <a:rPr lang="en-GB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Jul-Sep 2020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Q19 Oct-Dec 2020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Q20 Jan-Mar 2021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Q21 Apr-Jun 2021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Q22 Jul-Sep 2021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Q23 Oct-Dec 2021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Q24 Jan-Mar 2022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5522841"/>
                  </a:ext>
                </a:extLst>
              </a:tr>
              <a:tr h="467656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number of positive blood cultures</a:t>
                      </a:r>
                    </a:p>
                  </a:txBody>
                  <a:tcPr marL="36000" marR="36000" marT="36000" marB="360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569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969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1,670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786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1,095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1,116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790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7898236"/>
                  </a:ext>
                </a:extLst>
              </a:tr>
              <a:tr h="454410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number of patient days</a:t>
                      </a:r>
                    </a:p>
                  </a:txBody>
                  <a:tcPr marL="36000" marR="36000" marT="36000" marB="360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67,733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94,374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117,810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90,388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96,520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98,133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86,151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6239934"/>
                  </a:ext>
                </a:extLst>
              </a:tr>
              <a:tr h="494940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Rate of positive blood cultures per 1,000 patient days</a:t>
                      </a:r>
                    </a:p>
                  </a:txBody>
                  <a:tcPr marL="36000" marR="36000" marT="36000" marB="360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8.4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10.3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14.2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8.7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11.3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11.4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9.2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4831370"/>
                  </a:ext>
                </a:extLst>
              </a:tr>
              <a:tr h="454410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number of positive blood cultures</a:t>
                      </a:r>
                    </a:p>
                  </a:txBody>
                  <a:tcPr marL="36000" marR="36000" marT="36000" marB="360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569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969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1,670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786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1,095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1,116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790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7396203"/>
                  </a:ext>
                </a:extLst>
              </a:tr>
              <a:tr h="473472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number of blood culture sets taken</a:t>
                      </a:r>
                    </a:p>
                  </a:txBody>
                  <a:tcPr marL="36000" marR="36000" marT="36000" marB="360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7,871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10,957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16,902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10,958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11,773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11,569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10,178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6194138"/>
                  </a:ext>
                </a:extLst>
              </a:tr>
              <a:tr h="474366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Rate of positive blood cultures per 1,000 blood culture sets taken</a:t>
                      </a:r>
                    </a:p>
                  </a:txBody>
                  <a:tcPr marL="36000" marR="36000" marT="36000" marB="360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72.3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88.4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98.8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71.7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93.0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96.5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77.6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581962"/>
                  </a:ext>
                </a:extLst>
              </a:tr>
              <a:tr h="345162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number of BSIs</a:t>
                      </a:r>
                    </a:p>
                  </a:txBody>
                  <a:tcPr marL="36000" marR="36000" marT="36000" marB="360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350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589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962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484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653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673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482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0873103"/>
                  </a:ext>
                </a:extLst>
              </a:tr>
              <a:tr h="454410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Rate of BSI per 1,000 patient days</a:t>
                      </a:r>
                    </a:p>
                  </a:txBody>
                  <a:tcPr marL="36000" marR="36000" marT="36000" marB="360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5.2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6.2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8.2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5.4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6.8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6.9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5.6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9249315"/>
                  </a:ext>
                </a:extLst>
              </a:tr>
            </a:tbl>
          </a:graphicData>
        </a:graphic>
      </p:graphicFrame>
      <p:pic>
        <p:nvPicPr>
          <p:cNvPr id="7" name="Picture 6">
            <a:extLst>
              <a:ext uri="{FF2B5EF4-FFF2-40B4-BE49-F238E27FC236}">
                <a16:creationId xmlns:a16="http://schemas.microsoft.com/office/drawing/2014/main" id="{00000000-0008-0000-0400-0000020000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37173" y="1378496"/>
            <a:ext cx="5820578" cy="40141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1420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211EF3-FDF2-43F7-8527-8304D2418D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>
                <a:solidFill>
                  <a:srgbClr val="007C91"/>
                </a:solidFill>
              </a:rPr>
              <a:t>Rates of ICU-associated BSI in Adult CCUs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2AA786A-B94D-4190-9347-ABBEEBE9947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0" y="6275729"/>
            <a:ext cx="12192000" cy="549275"/>
          </a:xfrm>
          <a:solidFill>
            <a:srgbClr val="007C91"/>
          </a:solidFill>
        </p:spPr>
        <p:txBody>
          <a:bodyPr/>
          <a:lstStyle/>
          <a:p>
            <a:pPr marL="531813">
              <a:defRPr/>
            </a:pPr>
            <a:r>
              <a:rPr lang="en-US" dirty="0"/>
              <a:t>  </a:t>
            </a:r>
            <a:fld id="{2565FA6D-D4C8-4C4C-AC4B-3269734D34D8}" type="slidenum">
              <a:rPr lang="en-US" smtClean="0"/>
              <a:pPr marL="531813">
                <a:defRPr/>
              </a:pPr>
              <a:t>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7D512C-0B83-4E01-9478-49E76C5C9E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ICCQIP Surveillance Update: Q18 Jul-Sep 2020 – Q24 Jan-Mar 2022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CD3DBB9B-0FF4-4B9D-8BB6-813072C6D3E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0319231"/>
              </p:ext>
            </p:extLst>
          </p:nvPr>
        </p:nvGraphicFramePr>
        <p:xfrm>
          <a:off x="34270" y="2523000"/>
          <a:ext cx="6233209" cy="1812000"/>
        </p:xfrm>
        <a:graphic>
          <a:graphicData uri="http://schemas.openxmlformats.org/drawingml/2006/table">
            <a:tbl>
              <a:tblPr/>
              <a:tblGrid>
                <a:gridCol w="1991544">
                  <a:extLst>
                    <a:ext uri="{9D8B030D-6E8A-4147-A177-3AD203B41FA5}">
                      <a16:colId xmlns:a16="http://schemas.microsoft.com/office/drawing/2014/main" val="3114901766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3349360542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3519283297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924407469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3081358463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3202204901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4123402859"/>
                    </a:ext>
                  </a:extLst>
                </a:gridCol>
                <a:gridCol w="569257">
                  <a:extLst>
                    <a:ext uri="{9D8B030D-6E8A-4147-A177-3AD203B41FA5}">
                      <a16:colId xmlns:a16="http://schemas.microsoft.com/office/drawing/2014/main" val="79399452"/>
                    </a:ext>
                  </a:extLst>
                </a:gridCol>
              </a:tblGrid>
              <a:tr h="556173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Metric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Q18</a:t>
                      </a:r>
                    </a:p>
                    <a:p>
                      <a:pPr algn="ctr" fontAlgn="ctr"/>
                      <a:r>
                        <a:rPr lang="en-GB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Jul-Sep 2020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Q19</a:t>
                      </a:r>
                    </a:p>
                    <a:p>
                      <a:pPr algn="ctr" fontAlgn="ctr"/>
                      <a:r>
                        <a:rPr lang="en-GB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Oct-Dec 2020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Q20</a:t>
                      </a:r>
                    </a:p>
                    <a:p>
                      <a:pPr algn="ctr" fontAlgn="ctr"/>
                      <a:r>
                        <a:rPr lang="en-GB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Jan-Mar 2021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Q21 Apr-Jun 2021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Q22</a:t>
                      </a:r>
                    </a:p>
                    <a:p>
                      <a:pPr algn="ctr" fontAlgn="ctr"/>
                      <a:r>
                        <a:rPr lang="en-GB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Jul-Sep 2021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Q23 Oct-Dec 2021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Q24 Jan-Mar 2022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0611414"/>
                  </a:ext>
                </a:extLst>
              </a:tr>
              <a:tr h="190925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Number of ICU-associated BSIs</a:t>
                      </a:r>
                    </a:p>
                  </a:txBody>
                  <a:tcPr marL="36000" marR="36000" marT="36000" marB="360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240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465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827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335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491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481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325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7597931"/>
                  </a:ext>
                </a:extLst>
              </a:tr>
              <a:tr h="373549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Number of patient days, amongst patients in the ICU&gt;2 days</a:t>
                      </a:r>
                    </a:p>
                  </a:txBody>
                  <a:tcPr marL="36000" marR="36000" marT="36000" marB="360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46,993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70,568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95,461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65,959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71,734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74,410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63,786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7781743"/>
                  </a:ext>
                </a:extLst>
              </a:tr>
              <a:tr h="373549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Rate of ICU-associated BSI per 1,000 ICU-patient days</a:t>
                      </a:r>
                    </a:p>
                  </a:txBody>
                  <a:tcPr marL="36000" marR="36000" marT="36000" marB="360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5.1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6.6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8.7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5.1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6.8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6.5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5.1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5957391"/>
                  </a:ext>
                </a:extLst>
              </a:tr>
            </a:tbl>
          </a:graphicData>
        </a:graphic>
      </p:graphicFrame>
      <p:pic>
        <p:nvPicPr>
          <p:cNvPr id="7" name="Picture 6">
            <a:extLst>
              <a:ext uri="{FF2B5EF4-FFF2-40B4-BE49-F238E27FC236}">
                <a16:creationId xmlns:a16="http://schemas.microsoft.com/office/drawing/2014/main" id="{00000000-0008-0000-0500-0000020000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77657" y="1628800"/>
            <a:ext cx="5794107" cy="39959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81640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D90CC6-64D8-46E9-AED2-5E774257A6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3200" dirty="0">
                <a:solidFill>
                  <a:srgbClr val="007C91"/>
                </a:solidFill>
              </a:rPr>
              <a:t>Rates of ICU-associated CVC-BSI in Adult CCUs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D9BDE80-E094-469F-A87B-6C6C2B5A4A0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-42153" y="6308725"/>
            <a:ext cx="12192000" cy="549275"/>
          </a:xfrm>
          <a:solidFill>
            <a:srgbClr val="007C91"/>
          </a:solidFill>
        </p:spPr>
        <p:txBody>
          <a:bodyPr/>
          <a:lstStyle/>
          <a:p>
            <a:pPr marL="531813">
              <a:defRPr/>
            </a:pPr>
            <a:r>
              <a:rPr lang="en-US"/>
              <a:t>  </a:t>
            </a:r>
            <a:fld id="{2565FA6D-D4C8-4C4C-AC4B-3269734D34D8}" type="slidenum">
              <a:rPr lang="en-US" smtClean="0"/>
              <a:pPr marL="531813">
                <a:defRPr/>
              </a:pPr>
              <a:t>6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BDF62B-7DEA-44C9-85B4-FC31E2C59D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ICCQIP Surveillance Update: Q18 Jul-Sep 2020 – Q24 Jan-Mar 2022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67BA290F-AE79-4B45-A5D9-66C90A6B6D5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249663"/>
              </p:ext>
            </p:extLst>
          </p:nvPr>
        </p:nvGraphicFramePr>
        <p:xfrm>
          <a:off x="2729" y="1666892"/>
          <a:ext cx="6365698" cy="3707483"/>
        </p:xfrm>
        <a:graphic>
          <a:graphicData uri="http://schemas.openxmlformats.org/drawingml/2006/table">
            <a:tbl>
              <a:tblPr/>
              <a:tblGrid>
                <a:gridCol w="2092985">
                  <a:extLst>
                    <a:ext uri="{9D8B030D-6E8A-4147-A177-3AD203B41FA5}">
                      <a16:colId xmlns:a16="http://schemas.microsoft.com/office/drawing/2014/main" val="2846756904"/>
                    </a:ext>
                  </a:extLst>
                </a:gridCol>
                <a:gridCol w="609577">
                  <a:extLst>
                    <a:ext uri="{9D8B030D-6E8A-4147-A177-3AD203B41FA5}">
                      <a16:colId xmlns:a16="http://schemas.microsoft.com/office/drawing/2014/main" val="1911426748"/>
                    </a:ext>
                  </a:extLst>
                </a:gridCol>
                <a:gridCol w="624126">
                  <a:extLst>
                    <a:ext uri="{9D8B030D-6E8A-4147-A177-3AD203B41FA5}">
                      <a16:colId xmlns:a16="http://schemas.microsoft.com/office/drawing/2014/main" val="1618249816"/>
                    </a:ext>
                  </a:extLst>
                </a:gridCol>
                <a:gridCol w="624126">
                  <a:extLst>
                    <a:ext uri="{9D8B030D-6E8A-4147-A177-3AD203B41FA5}">
                      <a16:colId xmlns:a16="http://schemas.microsoft.com/office/drawing/2014/main" val="3434943021"/>
                    </a:ext>
                  </a:extLst>
                </a:gridCol>
                <a:gridCol w="615551">
                  <a:extLst>
                    <a:ext uri="{9D8B030D-6E8A-4147-A177-3AD203B41FA5}">
                      <a16:colId xmlns:a16="http://schemas.microsoft.com/office/drawing/2014/main" val="2568871464"/>
                    </a:ext>
                  </a:extLst>
                </a:gridCol>
                <a:gridCol w="563353">
                  <a:extLst>
                    <a:ext uri="{9D8B030D-6E8A-4147-A177-3AD203B41FA5}">
                      <a16:colId xmlns:a16="http://schemas.microsoft.com/office/drawing/2014/main" val="3326410602"/>
                    </a:ext>
                  </a:extLst>
                </a:gridCol>
                <a:gridCol w="624126">
                  <a:extLst>
                    <a:ext uri="{9D8B030D-6E8A-4147-A177-3AD203B41FA5}">
                      <a16:colId xmlns:a16="http://schemas.microsoft.com/office/drawing/2014/main" val="2541350840"/>
                    </a:ext>
                  </a:extLst>
                </a:gridCol>
                <a:gridCol w="611854">
                  <a:extLst>
                    <a:ext uri="{9D8B030D-6E8A-4147-A177-3AD203B41FA5}">
                      <a16:colId xmlns:a16="http://schemas.microsoft.com/office/drawing/2014/main" val="3965982350"/>
                    </a:ext>
                  </a:extLst>
                </a:gridCol>
              </a:tblGrid>
              <a:tr h="600949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Metric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Q18</a:t>
                      </a:r>
                    </a:p>
                    <a:p>
                      <a:pPr algn="ctr" fontAlgn="ctr"/>
                      <a:r>
                        <a:rPr lang="en-GB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Jul-Sep 2020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Q19</a:t>
                      </a:r>
                    </a:p>
                    <a:p>
                      <a:pPr algn="ctr" fontAlgn="ctr"/>
                      <a:r>
                        <a:rPr lang="en-GB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Oct-Dec 2020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Q20</a:t>
                      </a:r>
                    </a:p>
                    <a:p>
                      <a:pPr algn="ctr" fontAlgn="ctr"/>
                      <a:r>
                        <a:rPr lang="en-GB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Jan-Mar 2021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Q21</a:t>
                      </a:r>
                    </a:p>
                    <a:p>
                      <a:pPr algn="ctr" fontAlgn="ctr"/>
                      <a:r>
                        <a:rPr lang="en-GB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Apr-Jun 2021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Q22</a:t>
                      </a:r>
                    </a:p>
                    <a:p>
                      <a:pPr algn="ctr" fontAlgn="ctr"/>
                      <a:r>
                        <a:rPr lang="en-GB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Jul-Sep 2021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Q23</a:t>
                      </a:r>
                    </a:p>
                    <a:p>
                      <a:pPr algn="ctr" fontAlgn="ctr"/>
                      <a:r>
                        <a:rPr lang="en-GB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Oct-Dec 2021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Q24</a:t>
                      </a:r>
                    </a:p>
                    <a:p>
                      <a:pPr algn="ctr" fontAlgn="ctr"/>
                      <a:r>
                        <a:rPr lang="en-GB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Jan-Mar 2022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7551508"/>
                  </a:ext>
                </a:extLst>
              </a:tr>
              <a:tr h="254824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Number of ICU-associated CABSIs</a:t>
                      </a:r>
                    </a:p>
                  </a:txBody>
                  <a:tcPr marL="36000" marR="36000" marT="36000" marB="360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43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83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141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73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98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95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65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2918591"/>
                  </a:ext>
                </a:extLst>
              </a:tr>
              <a:tr h="427887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Number of CVC days, amongst patients in the ICU&gt;2 days</a:t>
                      </a:r>
                    </a:p>
                  </a:txBody>
                  <a:tcPr marL="36000" marR="36000" marT="36000" marB="360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30,351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44,944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61,751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41,802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44,542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46,659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38,341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8938728"/>
                  </a:ext>
                </a:extLst>
              </a:tr>
              <a:tr h="427887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Rate of ICU-associated CABSI  per 1,000 ICU-CVC days</a:t>
                      </a:r>
                    </a:p>
                  </a:txBody>
                  <a:tcPr marL="36000" marR="36000" marT="36000" marB="360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1.4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1.8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2.3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1.7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2.2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2.0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1.7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4744647"/>
                  </a:ext>
                </a:extLst>
              </a:tr>
              <a:tr h="254824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Number of ICU-associated CRBSI</a:t>
                      </a:r>
                    </a:p>
                  </a:txBody>
                  <a:tcPr marL="36000" marR="36000" marT="36000" marB="360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48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100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163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72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116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72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65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3969645"/>
                  </a:ext>
                </a:extLst>
              </a:tr>
              <a:tr h="427887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Rate of ICU-associated CRBSI per 1,000 ICU-CVC days</a:t>
                      </a:r>
                    </a:p>
                  </a:txBody>
                  <a:tcPr marL="36000" marR="36000" marT="36000" marB="360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1.6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2.2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2.6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1.7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2.6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1.5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1.7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6692275"/>
                  </a:ext>
                </a:extLst>
              </a:tr>
              <a:tr h="427887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Number of all ICU-associated CVC-BSI</a:t>
                      </a:r>
                    </a:p>
                  </a:txBody>
                  <a:tcPr marL="36000" marR="36000" marT="36000" marB="360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75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156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258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124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175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140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109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7079255"/>
                  </a:ext>
                </a:extLst>
              </a:tr>
              <a:tr h="427887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Rate of all ICU-associated CVC-BSI per 1,000 ICU-CVC days</a:t>
                      </a:r>
                    </a:p>
                  </a:txBody>
                  <a:tcPr marL="36000" marR="36000" marT="36000" marB="360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2.5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3.5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4.2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3.0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3.9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3.0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2.8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8488020"/>
                  </a:ext>
                </a:extLst>
              </a:tr>
              <a:tr h="254824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CVC utilisation</a:t>
                      </a:r>
                    </a:p>
                  </a:txBody>
                  <a:tcPr marL="36000" marR="36000" marT="36000" marB="360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64.6%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63.7%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64.7%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63.4%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62.1%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62.7%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60.1%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192436"/>
                  </a:ext>
                </a:extLst>
              </a:tr>
            </a:tbl>
          </a:graphicData>
        </a:graphic>
      </p:graphicFrame>
      <p:pic>
        <p:nvPicPr>
          <p:cNvPr id="7" name="Picture 6">
            <a:extLst>
              <a:ext uri="{FF2B5EF4-FFF2-40B4-BE49-F238E27FC236}">
                <a16:creationId xmlns:a16="http://schemas.microsoft.com/office/drawing/2014/main" id="{00000000-0008-0000-0600-0000020000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28048" y="1496579"/>
            <a:ext cx="5604020" cy="38648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25745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10A28F-B296-48D2-B550-D2F1DE5BD8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rgbClr val="007C91"/>
                </a:solidFill>
              </a:rPr>
              <a:t>Rates of BSI in Paediatric CCUs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6FE5A31-2813-4DA2-9AF3-AD8757EBA4F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solidFill>
            <a:srgbClr val="007C91"/>
          </a:solidFill>
        </p:spPr>
        <p:txBody>
          <a:bodyPr/>
          <a:lstStyle/>
          <a:p>
            <a:pPr marL="531813">
              <a:defRPr/>
            </a:pPr>
            <a:r>
              <a:rPr lang="en-US"/>
              <a:t>  </a:t>
            </a:r>
            <a:fld id="{2565FA6D-D4C8-4C4C-AC4B-3269734D34D8}" type="slidenum">
              <a:rPr lang="en-US" smtClean="0"/>
              <a:pPr marL="531813">
                <a:defRPr/>
              </a:pPr>
              <a:t>7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F43238-B52F-4F85-8440-BA733A258A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ICCQIP Surveillance Update: Q18 Jul-Sep 2020 – Q24 Jan-Mar 2022</a:t>
            </a: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FC2A3017-9F1F-4B5F-86F3-D66D6361145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4534828"/>
              </p:ext>
            </p:extLst>
          </p:nvPr>
        </p:nvGraphicFramePr>
        <p:xfrm>
          <a:off x="167987" y="1325088"/>
          <a:ext cx="6144040" cy="3943279"/>
        </p:xfrm>
        <a:graphic>
          <a:graphicData uri="http://schemas.openxmlformats.org/drawingml/2006/table">
            <a:tbl>
              <a:tblPr/>
              <a:tblGrid>
                <a:gridCol w="1607533">
                  <a:extLst>
                    <a:ext uri="{9D8B030D-6E8A-4147-A177-3AD203B41FA5}">
                      <a16:colId xmlns:a16="http://schemas.microsoft.com/office/drawing/2014/main" val="3656417476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400128670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360631637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129231965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4268047945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3243394507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3725744062"/>
                    </a:ext>
                  </a:extLst>
                </a:gridCol>
                <a:gridCol w="648075">
                  <a:extLst>
                    <a:ext uri="{9D8B030D-6E8A-4147-A177-3AD203B41FA5}">
                      <a16:colId xmlns:a16="http://schemas.microsoft.com/office/drawing/2014/main" val="1724671883"/>
                    </a:ext>
                  </a:extLst>
                </a:gridCol>
              </a:tblGrid>
              <a:tr h="704748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Metric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Q18</a:t>
                      </a:r>
                    </a:p>
                    <a:p>
                      <a:pPr algn="ctr" fontAlgn="ctr"/>
                      <a:r>
                        <a:rPr lang="en-GB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Jul-Sep 2020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Q19</a:t>
                      </a:r>
                    </a:p>
                    <a:p>
                      <a:pPr algn="ctr" fontAlgn="ctr"/>
                      <a:r>
                        <a:rPr lang="en-GB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Oct-Dec 2020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Q20</a:t>
                      </a:r>
                    </a:p>
                    <a:p>
                      <a:pPr algn="ctr" fontAlgn="ctr"/>
                      <a:r>
                        <a:rPr lang="en-GB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Jan-Mar 2021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Q21</a:t>
                      </a:r>
                    </a:p>
                    <a:p>
                      <a:pPr algn="ctr" fontAlgn="ctr"/>
                      <a:r>
                        <a:rPr lang="en-GB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Apr-Jun 2021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Q22</a:t>
                      </a:r>
                    </a:p>
                    <a:p>
                      <a:pPr algn="ctr" fontAlgn="ctr"/>
                      <a:r>
                        <a:rPr lang="en-GB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Jul-Sep 2021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Q23</a:t>
                      </a:r>
                    </a:p>
                    <a:p>
                      <a:pPr algn="ctr" fontAlgn="ctr"/>
                      <a:r>
                        <a:rPr lang="en-GB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Oct-Dec 2021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Q24</a:t>
                      </a:r>
                    </a:p>
                    <a:p>
                      <a:pPr algn="ctr" fontAlgn="ctr"/>
                      <a:r>
                        <a:rPr lang="en-GB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Jan-Mar 2022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0430953"/>
                  </a:ext>
                </a:extLst>
              </a:tr>
              <a:tr h="296131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number of positive blood cultures</a:t>
                      </a:r>
                    </a:p>
                  </a:txBody>
                  <a:tcPr marL="36000" marR="36000" marT="36000" marB="360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210869"/>
                  </a:ext>
                </a:extLst>
              </a:tr>
              <a:tr h="296131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number of patient days</a:t>
                      </a:r>
                    </a:p>
                  </a:txBody>
                  <a:tcPr marL="36000" marR="36000" marT="36000" marB="360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1,479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1,705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1,030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1,151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2,224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1,623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1,155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4660093"/>
                  </a:ext>
                </a:extLst>
              </a:tr>
              <a:tr h="360291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Rate of positive blood cultures per 1,000 patient days</a:t>
                      </a:r>
                    </a:p>
                  </a:txBody>
                  <a:tcPr marL="36000" marR="36000" marT="36000" marB="360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4.1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5.3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1.9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4.3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3.1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4.9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3.5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2797941"/>
                  </a:ext>
                </a:extLst>
              </a:tr>
              <a:tr h="296131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number of positive blood cultures</a:t>
                      </a:r>
                    </a:p>
                  </a:txBody>
                  <a:tcPr marL="36000" marR="36000" marT="36000" marB="360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5331611"/>
                  </a:ext>
                </a:extLst>
              </a:tr>
              <a:tr h="296131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number of blood culture sets taken</a:t>
                      </a:r>
                    </a:p>
                  </a:txBody>
                  <a:tcPr marL="36000" marR="36000" marT="36000" marB="360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186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263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129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116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215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139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99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8558212"/>
                  </a:ext>
                </a:extLst>
              </a:tr>
              <a:tr h="360291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Rate of positive blood cultures per 1,000 blood culture sets taken</a:t>
                      </a:r>
                    </a:p>
                  </a:txBody>
                  <a:tcPr marL="36000" marR="36000" marT="36000" marB="360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32.3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34.2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15.5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43.1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32.6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57.6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40.4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144897"/>
                  </a:ext>
                </a:extLst>
              </a:tr>
              <a:tr h="296131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number of BSIs</a:t>
                      </a:r>
                    </a:p>
                  </a:txBody>
                  <a:tcPr marL="36000" marR="36000" marT="36000" marB="360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6173616"/>
                  </a:ext>
                </a:extLst>
              </a:tr>
              <a:tr h="296131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Rate of BSI per 1,000 patient days</a:t>
                      </a:r>
                    </a:p>
                  </a:txBody>
                  <a:tcPr marL="36000" marR="36000" marT="36000" marB="360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2.0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1.8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1.0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1.7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2.7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0.6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2.6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2772257"/>
                  </a:ext>
                </a:extLst>
              </a:tr>
            </a:tbl>
          </a:graphicData>
        </a:graphic>
      </p:graphicFrame>
      <p:pic>
        <p:nvPicPr>
          <p:cNvPr id="7" name="Picture 6">
            <a:extLst>
              <a:ext uri="{FF2B5EF4-FFF2-40B4-BE49-F238E27FC236}">
                <a16:creationId xmlns:a16="http://schemas.microsoft.com/office/drawing/2014/main" id="{00000000-0008-0000-0400-0000020000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26111" y="1220758"/>
            <a:ext cx="5717755" cy="39432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56180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5E6A9E-44B5-4F69-8513-97D35F5842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3200" dirty="0">
                <a:solidFill>
                  <a:srgbClr val="007C91"/>
                </a:solidFill>
              </a:rPr>
              <a:t>Rates of ICU-associated BSI in Paediatric CCUs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C1666E9-2EF2-402F-B66A-D36BD174548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solidFill>
            <a:srgbClr val="007C91"/>
          </a:solidFill>
        </p:spPr>
        <p:txBody>
          <a:bodyPr/>
          <a:lstStyle/>
          <a:p>
            <a:pPr marL="531813">
              <a:defRPr/>
            </a:pPr>
            <a:r>
              <a:rPr lang="en-US"/>
              <a:t>  </a:t>
            </a:r>
            <a:fld id="{2565FA6D-D4C8-4C4C-AC4B-3269734D34D8}" type="slidenum">
              <a:rPr lang="en-US" smtClean="0"/>
              <a:pPr marL="531813">
                <a:defRPr/>
              </a:pPr>
              <a:t>8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1BF4DA-3886-4D4F-9EDE-7B2778EFEA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ICCQIP Surveillance Update: Q18 Jul-Sep 2020 – Q24 Jan-Mar 2022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E939983D-DB57-4155-A12F-54D3BEF1B13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0871195"/>
              </p:ext>
            </p:extLst>
          </p:nvPr>
        </p:nvGraphicFramePr>
        <p:xfrm>
          <a:off x="119336" y="2644685"/>
          <a:ext cx="6099870" cy="1958053"/>
        </p:xfrm>
        <a:graphic>
          <a:graphicData uri="http://schemas.openxmlformats.org/drawingml/2006/table">
            <a:tbl>
              <a:tblPr/>
              <a:tblGrid>
                <a:gridCol w="1703512">
                  <a:extLst>
                    <a:ext uri="{9D8B030D-6E8A-4147-A177-3AD203B41FA5}">
                      <a16:colId xmlns:a16="http://schemas.microsoft.com/office/drawing/2014/main" val="304348513"/>
                    </a:ext>
                  </a:extLst>
                </a:gridCol>
                <a:gridCol w="579934">
                  <a:extLst>
                    <a:ext uri="{9D8B030D-6E8A-4147-A177-3AD203B41FA5}">
                      <a16:colId xmlns:a16="http://schemas.microsoft.com/office/drawing/2014/main" val="3809272752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994489137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1307156983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3062893347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4071684833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3504207293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3323040703"/>
                    </a:ext>
                  </a:extLst>
                </a:gridCol>
              </a:tblGrid>
              <a:tr h="675253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Metric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Q18</a:t>
                      </a:r>
                    </a:p>
                    <a:p>
                      <a:pPr algn="ctr" fontAlgn="ctr"/>
                      <a:r>
                        <a:rPr lang="en-GB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Jul-Sep 2020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Q19</a:t>
                      </a:r>
                    </a:p>
                    <a:p>
                      <a:pPr algn="ctr" fontAlgn="ctr"/>
                      <a:r>
                        <a:rPr lang="en-GB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Oct-Dec 2020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Q20</a:t>
                      </a:r>
                    </a:p>
                    <a:p>
                      <a:pPr algn="ctr" fontAlgn="ctr"/>
                      <a:r>
                        <a:rPr lang="en-GB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Jan-Mar 2021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Q21</a:t>
                      </a:r>
                    </a:p>
                    <a:p>
                      <a:pPr algn="ctr" fontAlgn="ctr"/>
                      <a:r>
                        <a:rPr lang="en-GB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Apr-Jun 2021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Q22</a:t>
                      </a:r>
                    </a:p>
                    <a:p>
                      <a:pPr algn="ctr" fontAlgn="ctr"/>
                      <a:r>
                        <a:rPr lang="en-GB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Jul-Sep 2021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Q23</a:t>
                      </a:r>
                    </a:p>
                    <a:p>
                      <a:pPr algn="ctr" fontAlgn="ctr"/>
                      <a:r>
                        <a:rPr lang="en-GB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Oct-Dec 2021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Q24</a:t>
                      </a:r>
                    </a:p>
                    <a:p>
                      <a:pPr algn="ctr" fontAlgn="ctr"/>
                      <a:r>
                        <a:rPr lang="en-GB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Jan-Mar 2022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48462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Number of ICU-associated BSIs</a:t>
                      </a:r>
                    </a:p>
                  </a:txBody>
                  <a:tcPr marL="36000" marR="36000" marT="36000" marB="360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1560110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Number of patient days, amongst patients in the ICU&gt;2 days</a:t>
                      </a:r>
                    </a:p>
                  </a:txBody>
                  <a:tcPr marL="36000" marR="36000" marT="36000" marB="360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1,238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1,377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826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857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1,708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1,276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871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8347871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Rate of ICU-associated BSI per 1,000 ICU-patient days</a:t>
                      </a:r>
                    </a:p>
                  </a:txBody>
                  <a:tcPr marL="36000" marR="36000" marT="36000" marB="360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0.8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1.5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0.0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2.3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1.2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0.8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2.3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4455160"/>
                  </a:ext>
                </a:extLst>
              </a:tr>
            </a:tbl>
          </a:graphicData>
        </a:graphic>
      </p:graphicFrame>
      <p:pic>
        <p:nvPicPr>
          <p:cNvPr id="8" name="Picture 7">
            <a:extLst>
              <a:ext uri="{FF2B5EF4-FFF2-40B4-BE49-F238E27FC236}">
                <a16:creationId xmlns:a16="http://schemas.microsoft.com/office/drawing/2014/main" id="{00000000-0008-0000-0500-0000020000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71422" y="1484784"/>
            <a:ext cx="5820578" cy="40141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76991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5EF28E-23F9-4CC3-B0A2-16E5CDB8FB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2800" dirty="0">
                <a:solidFill>
                  <a:srgbClr val="007C91"/>
                </a:solidFill>
              </a:rPr>
              <a:t>Rates of ICU-associated CVC-BSI in Paediatric CCUs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8FDF89C-5F5A-4CC2-B064-A9B9C5E2D3E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0" y="6337007"/>
            <a:ext cx="12192000" cy="549275"/>
          </a:xfrm>
          <a:solidFill>
            <a:srgbClr val="007C91"/>
          </a:solidFill>
        </p:spPr>
        <p:txBody>
          <a:bodyPr/>
          <a:lstStyle/>
          <a:p>
            <a:pPr marL="531813">
              <a:defRPr/>
            </a:pPr>
            <a:r>
              <a:rPr lang="en-US"/>
              <a:t>  </a:t>
            </a:r>
            <a:fld id="{2565FA6D-D4C8-4C4C-AC4B-3269734D34D8}" type="slidenum">
              <a:rPr lang="en-US" smtClean="0"/>
              <a:pPr marL="531813">
                <a:defRPr/>
              </a:pPr>
              <a:t>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579A14-E307-4491-B145-4BF9056FED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ICCQIP Surveillance Update: Q18 Jul-Sep 2020 – Q24 Jan-Mar 2022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A429A622-235F-43F5-AE0A-13D78701723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6893911"/>
              </p:ext>
            </p:extLst>
          </p:nvPr>
        </p:nvGraphicFramePr>
        <p:xfrm>
          <a:off x="191344" y="1506896"/>
          <a:ext cx="6048672" cy="4000800"/>
        </p:xfrm>
        <a:graphic>
          <a:graphicData uri="http://schemas.openxmlformats.org/drawingml/2006/table">
            <a:tbl>
              <a:tblPr/>
              <a:tblGrid>
                <a:gridCol w="1549614">
                  <a:extLst>
                    <a:ext uri="{9D8B030D-6E8A-4147-A177-3AD203B41FA5}">
                      <a16:colId xmlns:a16="http://schemas.microsoft.com/office/drawing/2014/main" val="765711036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1289814513"/>
                    </a:ext>
                  </a:extLst>
                </a:gridCol>
                <a:gridCol w="610626">
                  <a:extLst>
                    <a:ext uri="{9D8B030D-6E8A-4147-A177-3AD203B41FA5}">
                      <a16:colId xmlns:a16="http://schemas.microsoft.com/office/drawing/2014/main" val="3148164145"/>
                    </a:ext>
                  </a:extLst>
                </a:gridCol>
                <a:gridCol w="593974">
                  <a:extLst>
                    <a:ext uri="{9D8B030D-6E8A-4147-A177-3AD203B41FA5}">
                      <a16:colId xmlns:a16="http://schemas.microsoft.com/office/drawing/2014/main" val="2642905707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3276894024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3576012555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1431092638"/>
                    </a:ext>
                  </a:extLst>
                </a:gridCol>
                <a:gridCol w="630162">
                  <a:extLst>
                    <a:ext uri="{9D8B030D-6E8A-4147-A177-3AD203B41FA5}">
                      <a16:colId xmlns:a16="http://schemas.microsoft.com/office/drawing/2014/main" val="176546482"/>
                    </a:ext>
                  </a:extLst>
                </a:gridCol>
              </a:tblGrid>
              <a:tr h="342900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Metric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Q18</a:t>
                      </a:r>
                    </a:p>
                    <a:p>
                      <a:pPr algn="ctr" fontAlgn="ctr"/>
                      <a:r>
                        <a:rPr lang="en-GB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Jul-Sep 2020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Q19</a:t>
                      </a:r>
                    </a:p>
                    <a:p>
                      <a:pPr algn="ctr" fontAlgn="ctr"/>
                      <a:r>
                        <a:rPr lang="en-GB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Oct-Dec 2020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Q20</a:t>
                      </a:r>
                    </a:p>
                    <a:p>
                      <a:pPr algn="ctr" fontAlgn="ctr"/>
                      <a:r>
                        <a:rPr lang="en-GB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Jan-Mar 2021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Q21</a:t>
                      </a:r>
                    </a:p>
                    <a:p>
                      <a:pPr algn="ctr" fontAlgn="ctr"/>
                      <a:r>
                        <a:rPr lang="en-GB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Apr-Jun 2021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Q22</a:t>
                      </a:r>
                    </a:p>
                    <a:p>
                      <a:pPr algn="ctr" fontAlgn="ctr"/>
                      <a:r>
                        <a:rPr lang="en-GB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Jul-Sep 2021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Q23</a:t>
                      </a:r>
                    </a:p>
                    <a:p>
                      <a:pPr algn="ctr" fontAlgn="ctr"/>
                      <a:r>
                        <a:rPr lang="en-GB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Oct-Dec 2021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Q24</a:t>
                      </a:r>
                    </a:p>
                    <a:p>
                      <a:pPr algn="ctr" fontAlgn="ctr"/>
                      <a:r>
                        <a:rPr lang="en-GB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Jan-Mar 2022</a:t>
                      </a:r>
                    </a:p>
                  </a:txBody>
                  <a:tcPr marL="36000" marR="36000" marT="36000" marB="3600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9918434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Number of ICU-associated CABSI</a:t>
                      </a:r>
                    </a:p>
                  </a:txBody>
                  <a:tcPr marL="36000" marR="36000" marT="36000" marB="360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9125207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Number of CVC days, amongst patients in the ICU&gt;2 days</a:t>
                      </a:r>
                    </a:p>
                  </a:txBody>
                  <a:tcPr marL="36000" marR="36000" marT="36000" marB="360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687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690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446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506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745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758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673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8862831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Rate of ICU-associated CVC-associated BSI  per 1,000 ICU-CVC days</a:t>
                      </a:r>
                    </a:p>
                  </a:txBody>
                  <a:tcPr marL="36000" marR="36000" marT="36000" marB="360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1.5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0.0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0.0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0.0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1.3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0.0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3.0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8251243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Number of ICU-associated CRBSI</a:t>
                      </a:r>
                    </a:p>
                  </a:txBody>
                  <a:tcPr marL="36000" marR="36000" marT="36000" marB="360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8763205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Rate of ICU-associated CVC-related BSI per 1,000 ICU-CVC days</a:t>
                      </a:r>
                    </a:p>
                  </a:txBody>
                  <a:tcPr marL="36000" marR="36000" marT="36000" marB="360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0.0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1.4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0.0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0.0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0.0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0.0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0.0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5352276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Number of all ICU-associated CVC-BSI</a:t>
                      </a:r>
                    </a:p>
                  </a:txBody>
                  <a:tcPr marL="36000" marR="36000" marT="36000" marB="360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1046655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Rate of all ICU-associated CVC-BSI per 1,000 ICU-CVC days</a:t>
                      </a:r>
                    </a:p>
                  </a:txBody>
                  <a:tcPr marL="36000" marR="36000" marT="36000" marB="360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1.5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1.4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0.0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0.0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1.3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0.0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3.0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1686716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CVC utilisation</a:t>
                      </a:r>
                    </a:p>
                  </a:txBody>
                  <a:tcPr marL="36000" marR="36000" marT="36000" marB="360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55.5%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50.1%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54.0%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59.0%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43.6%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59.4%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77.3%</a:t>
                      </a:r>
                    </a:p>
                  </a:txBody>
                  <a:tcPr marL="36000" marR="36000" marT="36000" marB="3600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6219889"/>
                  </a:ext>
                </a:extLst>
              </a:tr>
            </a:tbl>
          </a:graphicData>
        </a:graphic>
      </p:graphicFrame>
      <p:pic>
        <p:nvPicPr>
          <p:cNvPr id="8" name="Picture 7">
            <a:extLst>
              <a:ext uri="{FF2B5EF4-FFF2-40B4-BE49-F238E27FC236}">
                <a16:creationId xmlns:a16="http://schemas.microsoft.com/office/drawing/2014/main" id="{00000000-0008-0000-0600-00000200000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79772" y="1428600"/>
            <a:ext cx="5801160" cy="400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25052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44546A"/>
      </a:dk2>
      <a:lt2>
        <a:srgbClr val="98002E"/>
      </a:lt2>
      <a:accent1>
        <a:srgbClr val="00AB8E"/>
      </a:accent1>
      <a:accent2>
        <a:srgbClr val="012169"/>
      </a:accent2>
      <a:accent3>
        <a:srgbClr val="E7E6E6"/>
      </a:accent3>
      <a:accent4>
        <a:srgbClr val="ECA154"/>
      </a:accent4>
      <a:accent5>
        <a:srgbClr val="98A4AE"/>
      </a:accent5>
      <a:accent6>
        <a:srgbClr val="EAAA00"/>
      </a:accent6>
      <a:hlink>
        <a:srgbClr val="D6D2C4"/>
      </a:hlink>
      <a:folHlink>
        <a:srgbClr val="00964D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B43E37366CDE040B30A19FF830DAD5E" ma:contentTypeVersion="11" ma:contentTypeDescription="Create a new document." ma:contentTypeScope="" ma:versionID="e949942d9b52e995dd42e17ca5d9cb5e">
  <xsd:schema xmlns:xsd="http://www.w3.org/2001/XMLSchema" xmlns:xs="http://www.w3.org/2001/XMLSchema" xmlns:p="http://schemas.microsoft.com/office/2006/metadata/properties" xmlns:ns3="6f6473ee-e108-463b-b286-fa50dd4c01e2" xmlns:ns4="ae13f663-6380-4aea-aa62-cd70fe5a19f0" targetNamespace="http://schemas.microsoft.com/office/2006/metadata/properties" ma:root="true" ma:fieldsID="26e2372ad500c173ba975d22f782b972" ns3:_="" ns4:_="">
    <xsd:import namespace="6f6473ee-e108-463b-b286-fa50dd4c01e2"/>
    <xsd:import namespace="ae13f663-6380-4aea-aa62-cd70fe5a19f0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LengthInSeconds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f6473ee-e108-463b-b286-fa50dd4c01e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e13f663-6380-4aea-aa62-cd70fe5a19f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4" nillable="true" ma:displayName="Length (seconds)" ma:internalName="MediaLengthInSeconds" ma:readOnly="true">
      <xsd:simpleType>
        <xsd:restriction base="dms:Unknown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9A860C3-64E6-4D2A-94B1-6B6AC446E38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D96B243-E054-4D98-A828-4356ECCD8A5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f6473ee-e108-463b-b286-fa50dd4c01e2"/>
    <ds:schemaRef ds:uri="ae13f663-6380-4aea-aa62-cd70fe5a19f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AAA3BD5-90C3-4BC2-94B6-F5B6FAEAFEE3}">
  <ds:schemaRefs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ae13f663-6380-4aea-aa62-cd70fe5a19f0"/>
    <ds:schemaRef ds:uri="http://purl.org/dc/dcmitype/"/>
    <ds:schemaRef ds:uri="http://schemas.microsoft.com/office/infopath/2007/PartnerControls"/>
    <ds:schemaRef ds:uri="6f6473ee-e108-463b-b286-fa50dd4c01e2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4250</TotalTime>
  <Words>1558</Words>
  <Application>Microsoft Office PowerPoint</Application>
  <PresentationFormat>Widescreen</PresentationFormat>
  <Paragraphs>686</Paragraphs>
  <Slides>19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2" baseType="lpstr">
      <vt:lpstr>Arial</vt:lpstr>
      <vt:lpstr>Calibri</vt:lpstr>
      <vt:lpstr>Office Theme</vt:lpstr>
      <vt:lpstr>PowerPoint Presentation</vt:lpstr>
      <vt:lpstr>Participation</vt:lpstr>
      <vt:lpstr>Active participation</vt:lpstr>
      <vt:lpstr>Rates of BSI in Adult CCUs</vt:lpstr>
      <vt:lpstr>Rates of ICU-associated BSI in Adult CCUs</vt:lpstr>
      <vt:lpstr>Rates of ICU-associated CVC-BSI in Adult CCUs</vt:lpstr>
      <vt:lpstr>Rates of BSI in Paediatric CCUs</vt:lpstr>
      <vt:lpstr>Rates of ICU-associated BSI in Paediatric CCUs</vt:lpstr>
      <vt:lpstr>Rates of ICU-associated CVC-BSI in Paediatric CCUs</vt:lpstr>
      <vt:lpstr>Rates of BSI in Neonatal CCUs</vt:lpstr>
      <vt:lpstr>Rates of ICU-associated BSI in Neonatal CCUs</vt:lpstr>
      <vt:lpstr>Rates of ICU-associated CVC-BSI in Neonatal CCUs</vt:lpstr>
      <vt:lpstr>Organism distribution: all PBCs in Adult CCUs</vt:lpstr>
      <vt:lpstr>Organism distribution: ICU-associated BSIs in Adult CCUs</vt:lpstr>
      <vt:lpstr>Organism distribution: ICU-CVC BSIs in Adult CCUs</vt:lpstr>
      <vt:lpstr>Organism distribution: all PBCs in Paediatric CCUs</vt:lpstr>
      <vt:lpstr>Organism distribution: ICU-associated BSIs in Paediatric CCUs</vt:lpstr>
      <vt:lpstr>Organism distribution: all PBCs in Neonatal CCUs</vt:lpstr>
      <vt:lpstr>Organism distribution: ICU-associated BSIs in Neonatal CCUs</vt:lpstr>
    </vt:vector>
  </TitlesOfParts>
  <Company>Cabinet Office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Glenn Gossling</dc:creator>
  <cp:lastModifiedBy>Anna Ripley</cp:lastModifiedBy>
  <cp:revision>263</cp:revision>
  <dcterms:created xsi:type="dcterms:W3CDTF">2012-10-10T09:02:29Z</dcterms:created>
  <dcterms:modified xsi:type="dcterms:W3CDTF">2022-10-03T09:45:12Z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0x010100FB43E37366CDE040B30A19FF830DAD5E</vt:lpwstr>
  </property>
</Properties>
</file>