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4"/>
  </p:notesMasterIdLst>
  <p:sldIdLst>
    <p:sldId id="280" r:id="rId5"/>
    <p:sldId id="27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81" r:id="rId19"/>
    <p:sldId id="274" r:id="rId20"/>
    <p:sldId id="277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hoi" initials="HC" lastIdx="1" clrIdx="0">
    <p:extLst>
      <p:ext uri="{19B8F6BF-5375-455C-9EA6-DF929625EA0E}">
        <p15:presenceInfo xmlns:p15="http://schemas.microsoft.com/office/powerpoint/2012/main" userId="S::Hannah.Choi@phe.gov.uk::4ff1da25-6d8f-4961-ad82-912a5d733a4c" providerId="AD"/>
      </p:ext>
    </p:extLst>
  </p:cmAuthor>
  <p:cmAuthor id="2" name="Lababa Hasan" initials="LH" lastIdx="1" clrIdx="1">
    <p:extLst>
      <p:ext uri="{19B8F6BF-5375-455C-9EA6-DF929625EA0E}">
        <p15:presenceInfo xmlns:p15="http://schemas.microsoft.com/office/powerpoint/2012/main" userId="S::Lababa.Hasan@phe.gov.uk::a591f956-79f6-4bc4-a567-aa744920e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  <a:srgbClr val="007C91"/>
    <a:srgbClr val="00AB8E"/>
    <a:srgbClr val="00AE8E"/>
    <a:srgbClr val="00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8931" autoAdjust="0"/>
  </p:normalViewPr>
  <p:slideViewPr>
    <p:cSldViewPr>
      <p:cViewPr varScale="1">
        <p:scale>
          <a:sx n="52" d="100"/>
          <a:sy n="52" d="100"/>
        </p:scale>
        <p:origin x="12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[Actively participating units.xlsx]Sheet1!PivotTable1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C9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C91"/>
              </a:solidFill>
              <a:ln w="9525">
                <a:solidFill>
                  <a:srgbClr val="007C91"/>
                </a:solidFill>
              </a:ln>
              <a:effectLst/>
            </c:spPr>
          </c:marker>
          <c:cat>
            <c:multiLvlStrRef>
              <c:f>Sheet1!$K$11:$K$43</c:f>
              <c:multiLvlStrCache>
                <c:ptCount val="25"/>
                <c:lvl>
                  <c:pt idx="0">
                    <c:v>Jul-Sep</c:v>
                  </c:pt>
                  <c:pt idx="1">
                    <c:v>May-Jun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Sheet1!$L$11:$L$43</c:f>
              <c:numCache>
                <c:formatCode>General</c:formatCode>
                <c:ptCount val="25"/>
                <c:pt idx="0">
                  <c:v>25</c:v>
                </c:pt>
                <c:pt idx="1">
                  <c:v>19</c:v>
                </c:pt>
                <c:pt idx="2">
                  <c:v>33</c:v>
                </c:pt>
                <c:pt idx="3">
                  <c:v>58</c:v>
                </c:pt>
                <c:pt idx="4">
                  <c:v>72</c:v>
                </c:pt>
                <c:pt idx="5">
                  <c:v>78</c:v>
                </c:pt>
                <c:pt idx="6">
                  <c:v>79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87</c:v>
                </c:pt>
                <c:pt idx="11">
                  <c:v>91</c:v>
                </c:pt>
                <c:pt idx="12">
                  <c:v>91</c:v>
                </c:pt>
                <c:pt idx="13">
                  <c:v>95</c:v>
                </c:pt>
                <c:pt idx="14">
                  <c:v>87</c:v>
                </c:pt>
                <c:pt idx="15">
                  <c:v>86</c:v>
                </c:pt>
                <c:pt idx="16">
                  <c:v>74</c:v>
                </c:pt>
                <c:pt idx="17">
                  <c:v>70</c:v>
                </c:pt>
                <c:pt idx="18">
                  <c:v>75</c:v>
                </c:pt>
                <c:pt idx="19">
                  <c:v>83</c:v>
                </c:pt>
                <c:pt idx="20">
                  <c:v>88</c:v>
                </c:pt>
                <c:pt idx="21">
                  <c:v>86</c:v>
                </c:pt>
                <c:pt idx="22">
                  <c:v>80</c:v>
                </c:pt>
                <c:pt idx="23">
                  <c:v>75</c:v>
                </c:pt>
                <c:pt idx="24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7B-4404-82E5-74A8DF6C6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057424"/>
        <c:axId val="387057096"/>
      </c:lineChart>
      <c:catAx>
        <c:axId val="38705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096"/>
        <c:crosses val="autoZero"/>
        <c:auto val="1"/>
        <c:lblAlgn val="ctr"/>
        <c:lblOffset val="100"/>
        <c:noMultiLvlLbl val="0"/>
      </c:catAx>
      <c:valAx>
        <c:axId val="38705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units.xlsx]Sheet1!PivotTable1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B8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B81C"/>
              </a:solidFill>
              <a:ln w="9525">
                <a:solidFill>
                  <a:srgbClr val="FFB81C"/>
                </a:solidFill>
              </a:ln>
              <a:effectLst/>
            </c:spPr>
          </c:marker>
          <c:cat>
            <c:multiLvlStrRef>
              <c:f>Sheet1!$K$11:$K$43</c:f>
              <c:multiLvlStrCache>
                <c:ptCount val="25"/>
                <c:lvl>
                  <c:pt idx="0">
                    <c:v>Jul-Sep</c:v>
                  </c:pt>
                  <c:pt idx="1">
                    <c:v>May-Jun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Sheet1!$L$11:$L$43</c:f>
              <c:numCache>
                <c:formatCode>General</c:formatCode>
                <c:ptCount val="25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0D-4A93-B49F-B307369E4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057424"/>
        <c:axId val="387057096"/>
      </c:lineChart>
      <c:catAx>
        <c:axId val="38705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096"/>
        <c:crosses val="autoZero"/>
        <c:auto val="1"/>
        <c:lblAlgn val="ctr"/>
        <c:lblOffset val="100"/>
        <c:noMultiLvlLbl val="0"/>
      </c:catAx>
      <c:valAx>
        <c:axId val="38705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units.xlsx]Sheet1!PivotTable1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Neonatal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84B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BD00"/>
              </a:solidFill>
              <a:ln w="9525">
                <a:solidFill>
                  <a:srgbClr val="84BD00"/>
                </a:solidFill>
              </a:ln>
              <a:effectLst/>
            </c:spPr>
          </c:marker>
          <c:cat>
            <c:multiLvlStrRef>
              <c:f>Sheet1!$K$11:$K$43</c:f>
              <c:multiLvlStrCache>
                <c:ptCount val="25"/>
                <c:lvl>
                  <c:pt idx="0">
                    <c:v>Jul-Sep</c:v>
                  </c:pt>
                  <c:pt idx="1">
                    <c:v>May-Jun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Sheet1!$L$11:$L$43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7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4-48A3-B6B9-CA2F86D6D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057424"/>
        <c:axId val="387057096"/>
      </c:lineChart>
      <c:catAx>
        <c:axId val="38705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096"/>
        <c:crosses val="autoZero"/>
        <c:auto val="1"/>
        <c:lblAlgn val="ctr"/>
        <c:lblOffset val="100"/>
        <c:noMultiLvlLbl val="0"/>
      </c:catAx>
      <c:valAx>
        <c:axId val="38705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813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00151" y="6308726"/>
            <a:ext cx="10752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3A8E7E-801F-4B6D-8E3C-9A50A86E2296}"/>
              </a:ext>
            </a:extLst>
          </p:cNvPr>
          <p:cNvSpPr txBox="1">
            <a:spLocks/>
          </p:cNvSpPr>
          <p:nvPr/>
        </p:nvSpPr>
        <p:spPr>
          <a:xfrm>
            <a:off x="839416" y="5157192"/>
            <a:ext cx="10873208" cy="13295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r>
              <a:rPr lang="en-GB" sz="4500" dirty="0">
                <a:solidFill>
                  <a:schemeClr val="bg1"/>
                </a:solidFill>
                <a:latin typeface="+mj-lt"/>
              </a:rPr>
              <a:t>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36D42-81E3-4930-BECA-B7C8D753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90925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02CA36-60E0-4631-8F84-8D16D1EA3D99}"/>
              </a:ext>
            </a:extLst>
          </p:cNvPr>
          <p:cNvSpPr/>
          <p:nvPr/>
        </p:nvSpPr>
        <p:spPr>
          <a:xfrm>
            <a:off x="0" y="2060848"/>
            <a:ext cx="12192000" cy="486916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A76E-F926-417B-9B6F-A26E37296BF2}"/>
              </a:ext>
            </a:extLst>
          </p:cNvPr>
          <p:cNvSpPr txBox="1"/>
          <p:nvPr/>
        </p:nvSpPr>
        <p:spPr>
          <a:xfrm>
            <a:off x="-29442" y="2060848"/>
            <a:ext cx="95818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Update:Q19 Oct-Dec 2020 – Q25 Apr-Jun 2022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5D8-A9E6-49AC-B1C7-1088814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7649-B92F-4FF4-A372-4C8513D9C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0AAF1-0825-407A-BE65-5224CBB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33A04D-3708-4F48-8A5E-4E575A229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8828"/>
              </p:ext>
            </p:extLst>
          </p:nvPr>
        </p:nvGraphicFramePr>
        <p:xfrm>
          <a:off x="100149" y="1628800"/>
          <a:ext cx="6499907" cy="4037646"/>
        </p:xfrm>
        <a:graphic>
          <a:graphicData uri="http://schemas.openxmlformats.org/drawingml/2006/table">
            <a:tbl>
              <a:tblPr/>
              <a:tblGrid>
                <a:gridCol w="1610897">
                  <a:extLst>
                    <a:ext uri="{9D8B030D-6E8A-4147-A177-3AD203B41FA5}">
                      <a16:colId xmlns:a16="http://schemas.microsoft.com/office/drawing/2014/main" val="3739400924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2211073746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1243537452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892778910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1865873541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162579987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2091092018"/>
                    </a:ext>
                  </a:extLst>
                </a:gridCol>
                <a:gridCol w="698430">
                  <a:extLst>
                    <a:ext uri="{9D8B030D-6E8A-4147-A177-3AD203B41FA5}">
                      <a16:colId xmlns:a16="http://schemas.microsoft.com/office/drawing/2014/main" val="4227718828"/>
                    </a:ext>
                  </a:extLst>
                </a:gridCol>
              </a:tblGrid>
              <a:tr h="4038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4633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17127"/>
                  </a:ext>
                </a:extLst>
              </a:tr>
              <a:tr h="336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8,283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9,490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9,999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10,067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9346"/>
                  </a:ext>
                </a:extLst>
              </a:tr>
              <a:tr h="593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2559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7917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74228"/>
                  </a:ext>
                </a:extLst>
              </a:tr>
              <a:tr h="593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63085"/>
                  </a:ext>
                </a:extLst>
              </a:tr>
              <a:tr h="1977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9167"/>
                  </a:ext>
                </a:extLst>
              </a:tr>
              <a:tr h="4038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4697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824" y="1616827"/>
            <a:ext cx="5551176" cy="38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B98B-CCA2-4C8E-9A15-3F109656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C03E-AF85-49C7-9926-94C5D726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AB27-C16F-42B0-9513-AA21B5A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18" y="1556792"/>
            <a:ext cx="5720154" cy="394493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023B30-B5BA-4939-9C5F-A85CBD67D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13556"/>
              </p:ext>
            </p:extLst>
          </p:nvPr>
        </p:nvGraphicFramePr>
        <p:xfrm>
          <a:off x="87813" y="2477478"/>
          <a:ext cx="6296217" cy="2467320"/>
        </p:xfrm>
        <a:graphic>
          <a:graphicData uri="http://schemas.openxmlformats.org/drawingml/2006/table">
            <a:tbl>
              <a:tblPr/>
              <a:tblGrid>
                <a:gridCol w="1372690">
                  <a:extLst>
                    <a:ext uri="{9D8B030D-6E8A-4147-A177-3AD203B41FA5}">
                      <a16:colId xmlns:a16="http://schemas.microsoft.com/office/drawing/2014/main" val="739857696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3192549097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4129950226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2845729398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3602694902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4211968454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3364601688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val="1856234754"/>
                    </a:ext>
                  </a:extLst>
                </a:gridCol>
              </a:tblGrid>
              <a:tr h="5158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59859"/>
                  </a:ext>
                </a:extLst>
              </a:tr>
              <a:tr h="386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1172"/>
                  </a:ext>
                </a:extLst>
              </a:tr>
              <a:tr h="7087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7,384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8,883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8,958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64697"/>
                  </a:ext>
                </a:extLst>
              </a:tr>
              <a:tr h="7087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3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4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B87-3DA9-455D-8598-6DBD461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632-41F9-432B-AB85-8ADA28A21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31BF-6021-48AD-A754-E0A2049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17" y="1619616"/>
            <a:ext cx="5755955" cy="396962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955DAB-589B-47BE-9A2D-B29BDB5D5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39835"/>
              </p:ext>
            </p:extLst>
          </p:nvPr>
        </p:nvGraphicFramePr>
        <p:xfrm>
          <a:off x="47328" y="1654239"/>
          <a:ext cx="6321423" cy="4503720"/>
        </p:xfrm>
        <a:graphic>
          <a:graphicData uri="http://schemas.openxmlformats.org/drawingml/2006/table">
            <a:tbl>
              <a:tblPr/>
              <a:tblGrid>
                <a:gridCol w="1378184">
                  <a:extLst>
                    <a:ext uri="{9D8B030D-6E8A-4147-A177-3AD203B41FA5}">
                      <a16:colId xmlns:a16="http://schemas.microsoft.com/office/drawing/2014/main" val="1891589065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1512734968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1555794105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1164925046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2757737000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259268395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1163832116"/>
                    </a:ext>
                  </a:extLst>
                </a:gridCol>
                <a:gridCol w="706177">
                  <a:extLst>
                    <a:ext uri="{9D8B030D-6E8A-4147-A177-3AD203B41FA5}">
                      <a16:colId xmlns:a16="http://schemas.microsoft.com/office/drawing/2014/main" val="3689754076"/>
                    </a:ext>
                  </a:extLst>
                </a:gridCol>
              </a:tblGrid>
              <a:tr h="37408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6556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54224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94794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133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17308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29501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559173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44498"/>
                  </a:ext>
                </a:extLst>
              </a:tr>
              <a:tr h="190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55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FFA7-3BCB-46EF-B0B4-C176D57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2A19-3179-493C-ABAC-84E820D7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F8B-1D3B-45F1-8685-1D8E34A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4F3F8E3-97B6-44EB-BD6A-AAC50D880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359019"/>
            <a:ext cx="7031233" cy="50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ICU-associated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7C360DA-5F84-4956-9602-20DD7687E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359019"/>
            <a:ext cx="7031233" cy="50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ICU-CVC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2BD172E-1096-45E2-8051-64A0CB912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359019"/>
            <a:ext cx="7031233" cy="50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6180-0D64-4673-A51C-C6CCA48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53E4-09CC-4D00-8568-F9AE2DEEB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FFF0-DD98-45E7-9C51-A23D3C1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106E972F-6726-4C25-9ECF-6F17A5AF8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142995"/>
            <a:ext cx="7232024" cy="51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5512007-5760-4E86-8571-A94042128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215597"/>
            <a:ext cx="7232024" cy="51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C72-33A6-4300-AED8-3105BB38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5F16-487F-4A85-B65D-32552AE77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8ADD-C181-4A9E-B4D8-49039C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6D59C69-7EA2-4A9E-8846-C382BB483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215597"/>
            <a:ext cx="7232024" cy="51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858-3C84-418C-9B4E-18DB650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C06-3494-4308-924D-7933866F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9D5-2BD1-4B26-9B3C-14703624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9A0A839-E76F-4516-93DD-6C4D03BB3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215597"/>
            <a:ext cx="7232024" cy="51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303-58A8-497C-AF81-70A52B9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Participation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BD531E-1D73-417A-8D07-3E1F8917C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815380"/>
              </p:ext>
            </p:extLst>
          </p:nvPr>
        </p:nvGraphicFramePr>
        <p:xfrm>
          <a:off x="778383" y="1556792"/>
          <a:ext cx="10369152" cy="4320479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30201480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32766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06667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7384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3732847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4235749937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Acute Trusts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All CCUs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Adult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Paediatric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Neonatal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65006072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in 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4414190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registered on ICU Data Capture System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284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540794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with a registered Local Administrator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7243585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ever entered any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17972591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</a:t>
                      </a:r>
                      <a:r>
                        <a:rPr lang="en-GB" sz="1800" u="none" strike="noStrike">
                          <a:effectLst/>
                        </a:rPr>
                        <a:t>in last 7 quarters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3384716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Q25 Apr-Jun 2022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786843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D22C-5696-4F10-940B-A10392071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D1F4-73FF-4244-8440-2E3F186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</p:spTree>
    <p:extLst>
      <p:ext uri="{BB962C8B-B14F-4D97-AF65-F5344CB8AC3E}">
        <p14:creationId xmlns:p14="http://schemas.microsoft.com/office/powerpoint/2010/main" val="7914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18" y="523171"/>
            <a:ext cx="10704000" cy="6480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 (both numerator </a:t>
            </a:r>
            <a:r>
              <a:rPr lang="en-GB"/>
              <a:t>and denominator)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43434D-ADF4-4CA2-AC58-BA7DA7A05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005203"/>
              </p:ext>
            </p:extLst>
          </p:nvPr>
        </p:nvGraphicFramePr>
        <p:xfrm>
          <a:off x="-24341" y="1916832"/>
          <a:ext cx="4104117" cy="415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343434D-ADF4-4CA2-AC58-BA7DA7A05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090743"/>
              </p:ext>
            </p:extLst>
          </p:nvPr>
        </p:nvGraphicFramePr>
        <p:xfrm>
          <a:off x="3990975" y="1735617"/>
          <a:ext cx="4210049" cy="433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343434D-ADF4-4CA2-AC58-BA7DA7A05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0328"/>
              </p:ext>
            </p:extLst>
          </p:nvPr>
        </p:nvGraphicFramePr>
        <p:xfrm>
          <a:off x="8032982" y="1735615"/>
          <a:ext cx="4210049" cy="433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DA7-1613-45CB-B24E-45890D1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7189-6006-4719-919C-A5FE7E68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9AF-1BF6-4D7F-A413-D98DA8E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42" y="1518912"/>
            <a:ext cx="5919347" cy="408230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338B1B-82F7-468A-8030-1D38BC87E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88528"/>
              </p:ext>
            </p:extLst>
          </p:nvPr>
        </p:nvGraphicFramePr>
        <p:xfrm>
          <a:off x="119336" y="1561758"/>
          <a:ext cx="6174506" cy="4426956"/>
        </p:xfrm>
        <a:graphic>
          <a:graphicData uri="http://schemas.openxmlformats.org/drawingml/2006/table">
            <a:tbl>
              <a:tblPr/>
              <a:tblGrid>
                <a:gridCol w="1522187">
                  <a:extLst>
                    <a:ext uri="{9D8B030D-6E8A-4147-A177-3AD203B41FA5}">
                      <a16:colId xmlns:a16="http://schemas.microsoft.com/office/drawing/2014/main" val="3643724119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2190451976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3451749778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4099920288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1386405351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2356349631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1059294335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3728049351"/>
                    </a:ext>
                  </a:extLst>
                </a:gridCol>
              </a:tblGrid>
              <a:tr h="5022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27518"/>
                  </a:ext>
                </a:extLst>
              </a:tr>
              <a:tr h="491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7432"/>
                  </a:ext>
                </a:extLst>
              </a:tr>
              <a:tr h="34522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94,374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117,810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90,388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98,133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87,979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92,237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04735"/>
                  </a:ext>
                </a:extLst>
              </a:tr>
              <a:tr h="51400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38026"/>
                  </a:ext>
                </a:extLst>
              </a:tr>
              <a:tr h="491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44997"/>
                  </a:ext>
                </a:extLst>
              </a:tr>
              <a:tr h="491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11,773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11,570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97916"/>
                  </a:ext>
                </a:extLst>
              </a:tr>
              <a:tr h="6867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8410"/>
                  </a:ext>
                </a:extLst>
              </a:tr>
              <a:tr h="24598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493093"/>
                  </a:ext>
                </a:extLst>
              </a:tr>
              <a:tr h="46122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8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EF3-FDF2-43F7-8527-8304D241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Rates of ICU-associated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86A-B94D-4190-9347-ABBEEBE99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75729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512C-0B83-4E01-9478-49E76C5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7326F6-D0B7-4398-AE8C-CA025060F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29432"/>
              </p:ext>
            </p:extLst>
          </p:nvPr>
        </p:nvGraphicFramePr>
        <p:xfrm>
          <a:off x="53703" y="2514547"/>
          <a:ext cx="6114305" cy="2132040"/>
        </p:xfrm>
        <a:graphic>
          <a:graphicData uri="http://schemas.openxmlformats.org/drawingml/2006/table">
            <a:tbl>
              <a:tblPr/>
              <a:tblGrid>
                <a:gridCol w="1507346">
                  <a:extLst>
                    <a:ext uri="{9D8B030D-6E8A-4147-A177-3AD203B41FA5}">
                      <a16:colId xmlns:a16="http://schemas.microsoft.com/office/drawing/2014/main" val="310759332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3850869506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910280086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3892565908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2436666142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3884931306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2770866662"/>
                    </a:ext>
                  </a:extLst>
                </a:gridCol>
                <a:gridCol w="658137">
                  <a:extLst>
                    <a:ext uri="{9D8B030D-6E8A-4147-A177-3AD203B41FA5}">
                      <a16:colId xmlns:a16="http://schemas.microsoft.com/office/drawing/2014/main" val="2260525363"/>
                    </a:ext>
                  </a:extLst>
                </a:gridCol>
              </a:tblGrid>
              <a:tr h="412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0320"/>
                  </a:ext>
                </a:extLst>
              </a:tr>
              <a:tr h="2018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89647"/>
                  </a:ext>
                </a:extLst>
              </a:tr>
              <a:tr h="5634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70,568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95,461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65,959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71,734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74,410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64,983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67,404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02114"/>
                  </a:ext>
                </a:extLst>
              </a:tr>
              <a:tr h="403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4755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05" y="1556792"/>
            <a:ext cx="5955718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0CC6-64D8-46E9-AED2-5E77425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CVC-BSI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DE80-E094-469F-A87B-6C6C2B5A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2153" y="6308725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62B-7DEA-44C9-85B4-FC31E2C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9B64FB-FAA5-4310-B1FC-D72E157DD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11186"/>
              </p:ext>
            </p:extLst>
          </p:nvPr>
        </p:nvGraphicFramePr>
        <p:xfrm>
          <a:off x="71323" y="1390375"/>
          <a:ext cx="5991311" cy="4661404"/>
        </p:xfrm>
        <a:graphic>
          <a:graphicData uri="http://schemas.openxmlformats.org/drawingml/2006/table">
            <a:tbl>
              <a:tblPr/>
              <a:tblGrid>
                <a:gridCol w="1477025">
                  <a:extLst>
                    <a:ext uri="{9D8B030D-6E8A-4147-A177-3AD203B41FA5}">
                      <a16:colId xmlns:a16="http://schemas.microsoft.com/office/drawing/2014/main" val="1038014467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115805858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3523068487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2023952796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4128157568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920642859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2529421304"/>
                    </a:ext>
                  </a:extLst>
                </a:gridCol>
                <a:gridCol w="644898">
                  <a:extLst>
                    <a:ext uri="{9D8B030D-6E8A-4147-A177-3AD203B41FA5}">
                      <a16:colId xmlns:a16="http://schemas.microsoft.com/office/drawing/2014/main" val="2944872030"/>
                    </a:ext>
                  </a:extLst>
                </a:gridCol>
              </a:tblGrid>
              <a:tr h="5699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529761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03504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44,944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41,802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44,542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46,677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39,325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39,798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24834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33089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95591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59887"/>
                  </a:ext>
                </a:extLst>
              </a:tr>
              <a:tr h="403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83475"/>
                  </a:ext>
                </a:extLst>
              </a:tr>
              <a:tr h="5699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49227"/>
                  </a:ext>
                </a:extLst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751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632" y="1628800"/>
            <a:ext cx="6082040" cy="41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A28F-B296-48D2-B550-D2F1DE5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31-2813-4DA2-9AF3-AD8757EB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3238-B52F-4F85-8440-BA733A25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039" y="1852706"/>
            <a:ext cx="5522386" cy="380854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79DB17-D657-4124-A1F2-F2FF754C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51820"/>
              </p:ext>
            </p:extLst>
          </p:nvPr>
        </p:nvGraphicFramePr>
        <p:xfrm>
          <a:off x="119336" y="1484784"/>
          <a:ext cx="6438052" cy="4685562"/>
        </p:xfrm>
        <a:graphic>
          <a:graphicData uri="http://schemas.openxmlformats.org/drawingml/2006/table">
            <a:tbl>
              <a:tblPr/>
              <a:tblGrid>
                <a:gridCol w="1348590">
                  <a:extLst>
                    <a:ext uri="{9D8B030D-6E8A-4147-A177-3AD203B41FA5}">
                      <a16:colId xmlns:a16="http://schemas.microsoft.com/office/drawing/2014/main" val="3490038472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2493116404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4193492223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2102712127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517580906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1079544204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2350083639"/>
                    </a:ext>
                  </a:extLst>
                </a:gridCol>
                <a:gridCol w="727066">
                  <a:extLst>
                    <a:ext uri="{9D8B030D-6E8A-4147-A177-3AD203B41FA5}">
                      <a16:colId xmlns:a16="http://schemas.microsoft.com/office/drawing/2014/main" val="4014725948"/>
                    </a:ext>
                  </a:extLst>
                </a:gridCol>
              </a:tblGrid>
              <a:tr h="38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70730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72869"/>
                  </a:ext>
                </a:extLst>
              </a:tr>
              <a:tr h="378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0291"/>
                  </a:ext>
                </a:extLst>
              </a:tr>
              <a:tr h="567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03350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474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55283"/>
                  </a:ext>
                </a:extLst>
              </a:tr>
              <a:tr h="75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31626"/>
                  </a:ext>
                </a:extLst>
              </a:tr>
              <a:tr h="18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08653"/>
                  </a:ext>
                </a:extLst>
              </a:tr>
              <a:tr h="3862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1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6A9E-44B5-4F69-8513-97D35F58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66E9-2EF2-402F-B66A-D36BD174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F4DA-3886-4D4F-9EDE-7B2778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34FFC7-3C44-48AA-9D90-E1708BC1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34014"/>
              </p:ext>
            </p:extLst>
          </p:nvPr>
        </p:nvGraphicFramePr>
        <p:xfrm>
          <a:off x="119336" y="2573670"/>
          <a:ext cx="6120677" cy="2470791"/>
        </p:xfrm>
        <a:graphic>
          <a:graphicData uri="http://schemas.openxmlformats.org/drawingml/2006/table">
            <a:tbl>
              <a:tblPr/>
              <a:tblGrid>
                <a:gridCol w="1360152">
                  <a:extLst>
                    <a:ext uri="{9D8B030D-6E8A-4147-A177-3AD203B41FA5}">
                      <a16:colId xmlns:a16="http://schemas.microsoft.com/office/drawing/2014/main" val="3268676193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713007967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478250189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85460057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746666986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1509880033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651577105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3645578591"/>
                    </a:ext>
                  </a:extLst>
                </a:gridCol>
              </a:tblGrid>
              <a:tr h="4193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37722"/>
                  </a:ext>
                </a:extLst>
              </a:tr>
              <a:tr h="41075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4055"/>
                  </a:ext>
                </a:extLst>
              </a:tr>
              <a:tr h="6967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66067"/>
                  </a:ext>
                </a:extLst>
              </a:tr>
              <a:tr h="6967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421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92" y="1637124"/>
            <a:ext cx="5834980" cy="40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F28E-23F9-4CC3-B0A2-16E5CDB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F89C-5F5A-4CC2-B064-A9B9C5E2D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37007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9A14-E307-4491-B145-4BF9056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Q19 Oct-Dec 2020 – Q25 Apr-Jun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2427C8-A261-4342-9194-3ADA4D40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8524"/>
              </p:ext>
            </p:extLst>
          </p:nvPr>
        </p:nvGraphicFramePr>
        <p:xfrm>
          <a:off x="47328" y="1583785"/>
          <a:ext cx="6624738" cy="4618800"/>
        </p:xfrm>
        <a:graphic>
          <a:graphicData uri="http://schemas.openxmlformats.org/drawingml/2006/table">
            <a:tbl>
              <a:tblPr/>
              <a:tblGrid>
                <a:gridCol w="1472164">
                  <a:extLst>
                    <a:ext uri="{9D8B030D-6E8A-4147-A177-3AD203B41FA5}">
                      <a16:colId xmlns:a16="http://schemas.microsoft.com/office/drawing/2014/main" val="2593349402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2298271377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2496156884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4236393924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2528199347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1679442293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533378699"/>
                    </a:ext>
                  </a:extLst>
                </a:gridCol>
                <a:gridCol w="736082">
                  <a:extLst>
                    <a:ext uri="{9D8B030D-6E8A-4147-A177-3AD203B41FA5}">
                      <a16:colId xmlns:a16="http://schemas.microsoft.com/office/drawing/2014/main" val="1555804516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110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926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667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441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8341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763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6662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46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75.5%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945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7084"/>
            <a:ext cx="5474940" cy="37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98002E"/>
      </a:lt2>
      <a:accent1>
        <a:srgbClr val="00AB8E"/>
      </a:accent1>
      <a:accent2>
        <a:srgbClr val="012169"/>
      </a:accent2>
      <a:accent3>
        <a:srgbClr val="E7E6E6"/>
      </a:accent3>
      <a:accent4>
        <a:srgbClr val="ECA154"/>
      </a:accent4>
      <a:accent5>
        <a:srgbClr val="98A4AE"/>
      </a:accent5>
      <a:accent6>
        <a:srgbClr val="EAAA00"/>
      </a:accent6>
      <a:hlink>
        <a:srgbClr val="D6D2C4"/>
      </a:hlink>
      <a:folHlink>
        <a:srgbClr val="0096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3E37366CDE040B30A19FF830DAD5E" ma:contentTypeVersion="11" ma:contentTypeDescription="Create a new document." ma:contentTypeScope="" ma:versionID="e949942d9b52e995dd42e17ca5d9cb5e">
  <xsd:schema xmlns:xsd="http://www.w3.org/2001/XMLSchema" xmlns:xs="http://www.w3.org/2001/XMLSchema" xmlns:p="http://schemas.microsoft.com/office/2006/metadata/properties" xmlns:ns3="6f6473ee-e108-463b-b286-fa50dd4c01e2" xmlns:ns4="ae13f663-6380-4aea-aa62-cd70fe5a19f0" targetNamespace="http://schemas.microsoft.com/office/2006/metadata/properties" ma:root="true" ma:fieldsID="26e2372ad500c173ba975d22f782b972" ns3:_="" ns4:_="">
    <xsd:import namespace="6f6473ee-e108-463b-b286-fa50dd4c01e2"/>
    <xsd:import namespace="ae13f663-6380-4aea-aa62-cd70fe5a19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473ee-e108-463b-b286-fa50dd4c0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3f663-6380-4aea-aa62-cd70fe5a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AA3BD5-90C3-4BC2-94B6-F5B6FAEAFEE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6f6473ee-e108-463b-b286-fa50dd4c0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96B243-E054-4D98-A828-4356ECCD8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473ee-e108-463b-b286-fa50dd4c01e2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</TotalTime>
  <Words>1568</Words>
  <Application>Microsoft Office PowerPoint</Application>
  <PresentationFormat>Widescreen</PresentationFormat>
  <Paragraphs>699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Participation</vt:lpstr>
      <vt:lpstr>Active participation</vt:lpstr>
      <vt:lpstr>Rates of BSI in Adult CCUs</vt:lpstr>
      <vt:lpstr>Rates of ICU-associated BSI in Adult CCUs</vt:lpstr>
      <vt:lpstr>Rates of ICU-associated CVC-BSI in Adult CCUs</vt:lpstr>
      <vt:lpstr>Rates of BSI in Paediatric CCUs</vt:lpstr>
      <vt:lpstr>Rates of ICU-associated BSI in Paediatric CCUs</vt:lpstr>
      <vt:lpstr>Rates of ICU-associated CVC-BSI in Paediatric CCUs</vt:lpstr>
      <vt:lpstr>Rates of BSI in Neonatal CCUs</vt:lpstr>
      <vt:lpstr>Rates of ICU-associated BSI in Neonatal CCUs</vt:lpstr>
      <vt:lpstr>Rates of ICU-associated CVC-BSI in Neonatal CCUs</vt:lpstr>
      <vt:lpstr>Organism distribution: all PBCs in Adult CCUs</vt:lpstr>
      <vt:lpstr>Organism distribution: ICU-associated BSIs in Adult CCUs</vt:lpstr>
      <vt:lpstr>Organism distribution: ICU-CVC BSIs in Adult CCUs</vt:lpstr>
      <vt:lpstr>Organism distribution: all PBCs in Paediatric CCUs</vt:lpstr>
      <vt:lpstr>Organism distribution: ICU-associated BSIs in Paediatric CCUs</vt:lpstr>
      <vt:lpstr>Organism distribution: all PBCs in Neonatal CCUs</vt:lpstr>
      <vt:lpstr>Organism distribution: ICU-associated BSIs in Neonatal CCUs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Anna Ripley</cp:lastModifiedBy>
  <cp:revision>287</cp:revision>
  <dcterms:created xsi:type="dcterms:W3CDTF">2012-10-10T09:02:29Z</dcterms:created>
  <dcterms:modified xsi:type="dcterms:W3CDTF">2022-10-03T09:45:40Z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0x010100FB43E37366CDE040B30A19FF830DAD5E</vt:lpwstr>
  </property>
</Properties>
</file>