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a5u0PpU0ORahDW+euWwH41zdF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icm.ac.uk/sites/default/files/updated_june_2017_-_ics_ficm_post_ferreira_briefing_note_on_mca_and_dol_final.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0"/>
              <a:t>Clonidine</a:t>
            </a:r>
            <a:endParaRPr/>
          </a:p>
          <a:p>
            <a:pPr marL="171450" lvl="0" indent="-171450" algn="l" rtl="0">
              <a:spcBef>
                <a:spcPts val="0"/>
              </a:spcBef>
              <a:spcAft>
                <a:spcPts val="0"/>
              </a:spcAft>
              <a:buClr>
                <a:schemeClr val="dk1"/>
              </a:buClr>
              <a:buSzPts val="1200"/>
              <a:buFont typeface="Calibri"/>
              <a:buChar char="-"/>
            </a:pPr>
            <a:r>
              <a:rPr lang="en-GB" b="0"/>
              <a:t>Acts as an α2 agonist (central receptors - cause reduce sympathetic outflow from CNS)</a:t>
            </a:r>
            <a:endParaRPr/>
          </a:p>
          <a:p>
            <a:pPr marL="171450" lvl="0" indent="-171450" algn="l" rtl="0">
              <a:spcBef>
                <a:spcPts val="0"/>
              </a:spcBef>
              <a:spcAft>
                <a:spcPts val="0"/>
              </a:spcAft>
              <a:buClr>
                <a:schemeClr val="dk1"/>
              </a:buClr>
              <a:buSzPts val="1200"/>
              <a:buFont typeface="Calibri"/>
              <a:buChar char="-"/>
            </a:pPr>
            <a:r>
              <a:rPr lang="en-GB" b="0"/>
              <a:t>Analgesic, sedative and anxiolytic properties</a:t>
            </a:r>
            <a:endParaRPr/>
          </a:p>
          <a:p>
            <a:pPr marL="171450" lvl="0" indent="-171450" algn="l" rtl="0">
              <a:spcBef>
                <a:spcPts val="0"/>
              </a:spcBef>
              <a:spcAft>
                <a:spcPts val="0"/>
              </a:spcAft>
              <a:buClr>
                <a:schemeClr val="dk1"/>
              </a:buClr>
              <a:buSzPts val="1200"/>
              <a:buFont typeface="Calibri"/>
              <a:buChar char="-"/>
            </a:pPr>
            <a:r>
              <a:rPr lang="en-GB" b="0"/>
              <a:t>Can cause hypotension (but useful for patients who are hypertensive)</a:t>
            </a:r>
            <a:endParaRPr/>
          </a:p>
          <a:p>
            <a:pPr marL="171450" lvl="0" indent="-171450" algn="l" rtl="0">
              <a:spcBef>
                <a:spcPts val="0"/>
              </a:spcBef>
              <a:spcAft>
                <a:spcPts val="0"/>
              </a:spcAft>
              <a:buClr>
                <a:schemeClr val="dk1"/>
              </a:buClr>
              <a:buSzPts val="1200"/>
              <a:buFont typeface="Calibri"/>
              <a:buChar char="-"/>
            </a:pPr>
            <a:r>
              <a:rPr lang="en-GB" b="0"/>
              <a:t>Can be given as bolus or infusion</a:t>
            </a:r>
            <a:endParaRPr/>
          </a:p>
          <a:p>
            <a:pPr marL="171450" lvl="0" indent="-171450" algn="l" rtl="0">
              <a:spcBef>
                <a:spcPts val="0"/>
              </a:spcBef>
              <a:spcAft>
                <a:spcPts val="0"/>
              </a:spcAft>
              <a:buClr>
                <a:schemeClr val="dk1"/>
              </a:buClr>
              <a:buSzPts val="1200"/>
              <a:buFont typeface="Calibri"/>
              <a:buChar char="-"/>
            </a:pPr>
            <a:r>
              <a:rPr lang="en-GB" b="0"/>
              <a:t>Can be given IV or enterally</a:t>
            </a:r>
            <a:endParaRPr b="0"/>
          </a:p>
          <a:p>
            <a:pPr marL="171450" lvl="0" indent="-171450" algn="l" rtl="0">
              <a:spcBef>
                <a:spcPts val="0"/>
              </a:spcBef>
              <a:spcAft>
                <a:spcPts val="0"/>
              </a:spcAft>
              <a:buClr>
                <a:schemeClr val="dk1"/>
              </a:buClr>
              <a:buSzPts val="1200"/>
              <a:buFont typeface="Calibri"/>
              <a:buChar char="-"/>
            </a:pPr>
            <a:r>
              <a:rPr lang="en-GB" b="0"/>
              <a:t>Good for patients with/at risk of alcohol withdrawal, weaning from longterm ventilation.</a:t>
            </a:r>
            <a:endParaRPr/>
          </a:p>
          <a:p>
            <a:pPr marL="171450" lvl="0" indent="-9525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Dexmedetomidine</a:t>
            </a:r>
            <a:endParaRPr b="0"/>
          </a:p>
          <a:p>
            <a:pPr marL="171450" lvl="0" indent="-171450" algn="l" rtl="0">
              <a:spcBef>
                <a:spcPts val="0"/>
              </a:spcBef>
              <a:spcAft>
                <a:spcPts val="0"/>
              </a:spcAft>
              <a:buClr>
                <a:schemeClr val="dk1"/>
              </a:buClr>
              <a:buSzPts val="1200"/>
              <a:buFont typeface="Calibri"/>
              <a:buChar char="-"/>
            </a:pPr>
            <a:r>
              <a:rPr lang="en-GB" b="0"/>
              <a:t>More specific for α2  - less hypotension</a:t>
            </a:r>
            <a:endParaRPr/>
          </a:p>
          <a:p>
            <a:pPr marL="171450" lvl="0" indent="-171450" algn="l" rtl="0">
              <a:spcBef>
                <a:spcPts val="0"/>
              </a:spcBef>
              <a:spcAft>
                <a:spcPts val="0"/>
              </a:spcAft>
              <a:buClr>
                <a:schemeClr val="dk1"/>
              </a:buClr>
              <a:buSzPts val="1200"/>
              <a:buFont typeface="Calibri"/>
              <a:buChar char="-"/>
            </a:pPr>
            <a:r>
              <a:rPr lang="en-GB" b="0"/>
              <a:t>Anxiolysis and sedation with no respiratory depression</a:t>
            </a:r>
            <a:endParaRPr/>
          </a:p>
          <a:p>
            <a:pPr marL="171450" lvl="0" indent="-171450" algn="l" rtl="0">
              <a:spcBef>
                <a:spcPts val="0"/>
              </a:spcBef>
              <a:spcAft>
                <a:spcPts val="0"/>
              </a:spcAft>
              <a:buClr>
                <a:schemeClr val="dk1"/>
              </a:buClr>
              <a:buSzPts val="1200"/>
              <a:buFont typeface="Calibri"/>
              <a:buChar char="-"/>
            </a:pPr>
            <a:r>
              <a:rPr lang="en-GB" b="0"/>
              <a:t>Aids weaning from mechanical ventilation</a:t>
            </a:r>
            <a:endParaRPr/>
          </a:p>
          <a:p>
            <a:pPr marL="171450" lvl="0" indent="-171450" algn="l" rtl="0">
              <a:spcBef>
                <a:spcPts val="0"/>
              </a:spcBef>
              <a:spcAft>
                <a:spcPts val="0"/>
              </a:spcAft>
              <a:buClr>
                <a:schemeClr val="dk1"/>
              </a:buClr>
              <a:buSzPts val="1200"/>
              <a:buFont typeface="Calibri"/>
              <a:buChar char="-"/>
            </a:pPr>
            <a:r>
              <a:rPr lang="en-GB" b="0"/>
              <a:t>Needs to be uptitrated to effect</a:t>
            </a:r>
            <a:endParaRPr/>
          </a:p>
          <a:p>
            <a:pPr marL="171450" lvl="0" indent="-171450" algn="l" rtl="0">
              <a:spcBef>
                <a:spcPts val="0"/>
              </a:spcBef>
              <a:spcAft>
                <a:spcPts val="0"/>
              </a:spcAft>
              <a:buClr>
                <a:schemeClr val="dk1"/>
              </a:buClr>
              <a:buSzPts val="1200"/>
              <a:buFont typeface="Calibri"/>
              <a:buChar char="-"/>
            </a:pPr>
            <a:r>
              <a:rPr lang="en-GB" b="0"/>
              <a:t>Expensive so consultant only decision</a:t>
            </a:r>
            <a:endParaRPr/>
          </a:p>
          <a:p>
            <a:pPr marL="171450" lvl="0" indent="-171450" algn="l" rtl="0">
              <a:spcBef>
                <a:spcPts val="0"/>
              </a:spcBef>
              <a:spcAft>
                <a:spcPts val="0"/>
              </a:spcAft>
              <a:buClr>
                <a:schemeClr val="dk1"/>
              </a:buClr>
              <a:buSzPts val="1200"/>
              <a:buFont typeface="Calibri"/>
              <a:buChar char="-"/>
            </a:pPr>
            <a:r>
              <a:rPr lang="en-GB" b="0"/>
              <a:t>Brand name Dexdor (sounds like ‘Death’s Door) so be careful with that use!</a:t>
            </a:r>
            <a:endParaRPr/>
          </a:p>
          <a:p>
            <a:pPr marL="0" lvl="0" indent="0" algn="l" rtl="0">
              <a:spcBef>
                <a:spcPts val="0"/>
              </a:spcBef>
              <a:spcAft>
                <a:spcPts val="0"/>
              </a:spcAft>
              <a:buClr>
                <a:schemeClr val="dk1"/>
              </a:buClr>
              <a:buSzPts val="1200"/>
              <a:buFont typeface="Calibri"/>
              <a:buNone/>
            </a:pPr>
            <a:r>
              <a:rPr lang="en-GB" b="0"/>
              <a:t>Both reduce delirium compared to benzodiazepines</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0"/>
              <a:t>Neuromuscular Blocking Agents </a:t>
            </a:r>
            <a:endParaRPr/>
          </a:p>
          <a:p>
            <a:pPr marL="0" lvl="0" indent="0" algn="l" rtl="0">
              <a:spcBef>
                <a:spcPts val="0"/>
              </a:spcBef>
              <a:spcAft>
                <a:spcPts val="0"/>
              </a:spcAft>
              <a:buClr>
                <a:schemeClr val="dk1"/>
              </a:buClr>
              <a:buSzPts val="1200"/>
              <a:buFont typeface="Calibri"/>
              <a:buNone/>
            </a:pPr>
            <a:r>
              <a:rPr lang="en-GB" b="0"/>
              <a:t>Usually a senior decision about starting these in ICU patients</a:t>
            </a:r>
            <a:endParaRPr/>
          </a:p>
          <a:p>
            <a:pPr marL="0" lvl="0" indent="0" algn="l" rtl="0">
              <a:spcBef>
                <a:spcPts val="0"/>
              </a:spcBef>
              <a:spcAft>
                <a:spcPts val="0"/>
              </a:spcAft>
              <a:buClr>
                <a:schemeClr val="dk1"/>
              </a:buClr>
              <a:buSzPts val="1200"/>
              <a:buFont typeface="Calibri"/>
              <a:buNone/>
            </a:pPr>
            <a:r>
              <a:rPr lang="en-GB" b="0"/>
              <a:t>Used for the following reasons</a:t>
            </a:r>
            <a:endParaRPr/>
          </a:p>
          <a:p>
            <a:pPr marL="171450" lvl="0" indent="-171450" algn="l" rtl="0">
              <a:spcBef>
                <a:spcPts val="0"/>
              </a:spcBef>
              <a:spcAft>
                <a:spcPts val="0"/>
              </a:spcAft>
              <a:buClr>
                <a:schemeClr val="dk1"/>
              </a:buClr>
              <a:buSzPts val="1200"/>
              <a:buFont typeface="Calibri"/>
              <a:buChar char="-"/>
            </a:pPr>
            <a:r>
              <a:rPr lang="en-GB" b="0"/>
              <a:t>Intubation</a:t>
            </a:r>
            <a:endParaRPr/>
          </a:p>
          <a:p>
            <a:pPr marL="171450" lvl="0" indent="-171450" algn="l" rtl="0">
              <a:spcBef>
                <a:spcPts val="0"/>
              </a:spcBef>
              <a:spcAft>
                <a:spcPts val="0"/>
              </a:spcAft>
              <a:buClr>
                <a:schemeClr val="dk1"/>
              </a:buClr>
              <a:buSzPts val="1200"/>
              <a:buFont typeface="Calibri"/>
              <a:buChar char="-"/>
            </a:pPr>
            <a:r>
              <a:rPr lang="en-GB" b="0"/>
              <a:t>Synchronisation with ventilator, improving ventilation</a:t>
            </a:r>
            <a:endParaRPr/>
          </a:p>
          <a:p>
            <a:pPr marL="171450" lvl="0" indent="-171450" algn="l" rtl="0">
              <a:spcBef>
                <a:spcPts val="0"/>
              </a:spcBef>
              <a:spcAft>
                <a:spcPts val="0"/>
              </a:spcAft>
              <a:buClr>
                <a:schemeClr val="dk1"/>
              </a:buClr>
              <a:buSzPts val="1200"/>
              <a:buFont typeface="Calibri"/>
              <a:buChar char="-"/>
            </a:pPr>
            <a:r>
              <a:rPr lang="en-GB" b="0"/>
              <a:t>Prior to proning to prevent coughing/movement that could cause accidental extubation</a:t>
            </a:r>
            <a:endParaRPr b="0"/>
          </a:p>
          <a:p>
            <a:pPr marL="171450" lvl="0" indent="-95250" algn="l" rtl="0">
              <a:spcBef>
                <a:spcPts val="0"/>
              </a:spcBef>
              <a:spcAft>
                <a:spcPts val="0"/>
              </a:spcAft>
              <a:buClr>
                <a:schemeClr val="dk1"/>
              </a:buClr>
              <a:buSzPts val="1200"/>
              <a:buFont typeface="Calibri"/>
              <a:buNone/>
            </a:pPr>
            <a:endParaRPr b="0"/>
          </a:p>
          <a:p>
            <a:pPr marL="171450" lvl="0" indent="-171450" algn="l" rtl="0">
              <a:spcBef>
                <a:spcPts val="0"/>
              </a:spcBef>
              <a:spcAft>
                <a:spcPts val="0"/>
              </a:spcAft>
              <a:buClr>
                <a:schemeClr val="dk1"/>
              </a:buClr>
              <a:buSzPts val="1200"/>
              <a:buFont typeface="Calibri"/>
              <a:buChar char="-"/>
            </a:pPr>
            <a:r>
              <a:rPr lang="en-GB" b="0"/>
              <a:t>Intubation</a:t>
            </a:r>
            <a:endParaRPr/>
          </a:p>
          <a:p>
            <a:pPr marL="171450" lvl="0" indent="-171450" algn="l" rtl="0">
              <a:spcBef>
                <a:spcPts val="0"/>
              </a:spcBef>
              <a:spcAft>
                <a:spcPts val="0"/>
              </a:spcAft>
              <a:buClr>
                <a:schemeClr val="dk1"/>
              </a:buClr>
              <a:buSzPts val="1200"/>
              <a:buFont typeface="Calibri"/>
              <a:buChar char="-"/>
            </a:pPr>
            <a:r>
              <a:rPr lang="en-GB" b="0"/>
              <a:t>Discussed on another slide</a:t>
            </a:r>
            <a:endParaRPr/>
          </a:p>
          <a:p>
            <a:pPr marL="171450" lvl="0" indent="-171450" algn="l" rtl="0">
              <a:spcBef>
                <a:spcPts val="0"/>
              </a:spcBef>
              <a:spcAft>
                <a:spcPts val="0"/>
              </a:spcAft>
              <a:buClr>
                <a:schemeClr val="dk1"/>
              </a:buClr>
              <a:buSzPts val="1200"/>
              <a:buFont typeface="Calibri"/>
              <a:buChar char="-"/>
            </a:pPr>
            <a:r>
              <a:rPr lang="en-GB" b="0"/>
              <a:t>Usually Rocuronium or Suxamethonium – but due to current drug shortages suxamethonium recommended as first line</a:t>
            </a:r>
            <a:endParaRPr/>
          </a:p>
          <a:p>
            <a:pPr marL="171450" lvl="0" indent="-9525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Atracurium </a:t>
            </a:r>
            <a:endParaRPr/>
          </a:p>
          <a:p>
            <a:pPr marL="171450" lvl="0" indent="-171450" algn="l" rtl="0">
              <a:spcBef>
                <a:spcPts val="0"/>
              </a:spcBef>
              <a:spcAft>
                <a:spcPts val="0"/>
              </a:spcAft>
              <a:buClr>
                <a:schemeClr val="dk1"/>
              </a:buClr>
              <a:buSzPts val="1200"/>
              <a:buFont typeface="Calibri"/>
              <a:buChar char="-"/>
            </a:pPr>
            <a:r>
              <a:rPr lang="en-GB" b="0"/>
              <a:t>Used for bolus or infusion doses on ICU</a:t>
            </a:r>
            <a:endParaRPr/>
          </a:p>
          <a:p>
            <a:pPr marL="171450" lvl="0" indent="-171450" algn="l" rtl="0">
              <a:spcBef>
                <a:spcPts val="0"/>
              </a:spcBef>
              <a:spcAft>
                <a:spcPts val="0"/>
              </a:spcAft>
              <a:buClr>
                <a:schemeClr val="dk1"/>
              </a:buClr>
              <a:buSzPts val="1200"/>
              <a:buFont typeface="Calibri"/>
              <a:buChar char="-"/>
            </a:pPr>
            <a:r>
              <a:rPr lang="en-GB" b="0"/>
              <a:t>Relies less on good renal function for excretion</a:t>
            </a:r>
            <a:endParaRPr/>
          </a:p>
          <a:p>
            <a:pPr marL="171450" lvl="0" indent="-171450" algn="l" rtl="0">
              <a:spcBef>
                <a:spcPts val="0"/>
              </a:spcBef>
              <a:spcAft>
                <a:spcPts val="0"/>
              </a:spcAft>
              <a:buClr>
                <a:schemeClr val="dk1"/>
              </a:buClr>
              <a:buSzPts val="1200"/>
              <a:buFont typeface="Calibri"/>
              <a:buChar char="-"/>
            </a:pPr>
            <a:r>
              <a:rPr lang="en-GB" b="0"/>
              <a:t>Can cause severe histamine release leading to bronchospasm and hypotension</a:t>
            </a:r>
            <a:endParaRPr/>
          </a:p>
          <a:p>
            <a:pPr marL="171450" lvl="0" indent="-9525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With all NMB, must ensure that patients are well sedated before starting to reduce risk of awareness</a:t>
            </a:r>
            <a:endParaRPr/>
          </a:p>
          <a:p>
            <a:pPr marL="0" lvl="0" indent="0" algn="l" rtl="0">
              <a:spcBef>
                <a:spcPts val="0"/>
              </a:spcBef>
              <a:spcAft>
                <a:spcPts val="0"/>
              </a:spcAft>
              <a:buClr>
                <a:schemeClr val="dk1"/>
              </a:buClr>
              <a:buSzPts val="1200"/>
              <a:buFont typeface="Calibri"/>
              <a:buNone/>
            </a:pPr>
            <a:r>
              <a:rPr lang="en-GB" b="0"/>
              <a:t>Can contribute to critical care nueromyopathies</a:t>
            </a:r>
            <a:endParaRPr b="0"/>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a:p>
        </p:txBody>
      </p:sp>
      <p:sp>
        <p:nvSpPr>
          <p:cNvPr id="178" name="Google Shape;1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0"/>
              <a:t>Richmond Agitation Score</a:t>
            </a:r>
            <a:endParaRPr/>
          </a:p>
          <a:p>
            <a:pPr marL="171450" lvl="0" indent="-171450" algn="l" rtl="0">
              <a:spcBef>
                <a:spcPts val="0"/>
              </a:spcBef>
              <a:spcAft>
                <a:spcPts val="0"/>
              </a:spcAft>
              <a:buClr>
                <a:schemeClr val="dk1"/>
              </a:buClr>
              <a:buSzPts val="1200"/>
              <a:buFont typeface="Calibri"/>
              <a:buChar char="-"/>
            </a:pPr>
            <a:r>
              <a:rPr lang="en-GB" b="0"/>
              <a:t>Used to assess level of sedation</a:t>
            </a:r>
            <a:endParaRPr/>
          </a:p>
          <a:p>
            <a:pPr marL="171450" lvl="0" indent="-171450" algn="l" rtl="0">
              <a:spcBef>
                <a:spcPts val="0"/>
              </a:spcBef>
              <a:spcAft>
                <a:spcPts val="0"/>
              </a:spcAft>
              <a:buClr>
                <a:schemeClr val="dk1"/>
              </a:buClr>
              <a:buSzPts val="1200"/>
              <a:buFont typeface="Calibri"/>
              <a:buChar char="-"/>
            </a:pPr>
            <a:r>
              <a:rPr lang="en-GB" b="0"/>
              <a:t>Ideal level is -2 to 0 for most ICU patients, however with COVID proned and paralysed pateints, clearly sedation needs to be deeper in order to reduce risk of awareness (-4/-5)</a:t>
            </a:r>
            <a:endParaRPr b="0"/>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CAM-ICU Confusion Assessment Method for ICU</a:t>
            </a:r>
            <a:endParaRPr/>
          </a:p>
          <a:p>
            <a:pPr marL="0" lvl="0" indent="0" algn="l" rtl="0">
              <a:spcBef>
                <a:spcPts val="0"/>
              </a:spcBef>
              <a:spcAft>
                <a:spcPts val="0"/>
              </a:spcAft>
              <a:buNone/>
            </a:pPr>
            <a:r>
              <a:rPr lang="en-GB"/>
              <a:t>Bedside tool to assess patients at risk of delirium</a:t>
            </a:r>
            <a:endParaRPr/>
          </a:p>
          <a:p>
            <a:pPr marL="0" lvl="0" indent="0" algn="l" rtl="0">
              <a:spcBef>
                <a:spcPts val="0"/>
              </a:spcBef>
              <a:spcAft>
                <a:spcPts val="0"/>
              </a:spcAft>
              <a:buNone/>
            </a:pPr>
            <a:r>
              <a:rPr lang="en-GB"/>
              <a:t>Need to assess sedation level first in order to be able to assess delirium (see previous slides)</a:t>
            </a:r>
            <a:endParaRPr/>
          </a:p>
          <a:p>
            <a:pPr marL="0" lvl="0" indent="0" algn="l" rtl="0">
              <a:spcBef>
                <a:spcPts val="0"/>
              </a:spcBef>
              <a:spcAft>
                <a:spcPts val="0"/>
              </a:spcAft>
              <a:buNone/>
            </a:pPr>
            <a:r>
              <a:rPr lang="en-GB"/>
              <a:t>Should be done 1-2 x per day (or more frequently if patient’s condition dictates it)</a:t>
            </a:r>
            <a:endParaRPr/>
          </a:p>
          <a:p>
            <a:pPr marL="0" lvl="0" indent="0" algn="l" rtl="0">
              <a:spcBef>
                <a:spcPts val="0"/>
              </a:spcBef>
              <a:spcAft>
                <a:spcPts val="0"/>
              </a:spcAft>
              <a:buNone/>
            </a:pPr>
            <a:r>
              <a:rPr lang="en-GB"/>
              <a:t>It’s difficult to do without confusing yourself!!</a:t>
            </a:r>
            <a:endParaRPr/>
          </a:p>
        </p:txBody>
      </p:sp>
      <p:sp>
        <p:nvSpPr>
          <p:cNvPr id="192" name="Google Shape;19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a:t>Delirium</a:t>
            </a:r>
            <a:endParaRPr b="0"/>
          </a:p>
          <a:p>
            <a:pPr marL="0" lvl="0" indent="0" algn="l" rtl="0">
              <a:spcBef>
                <a:spcPts val="0"/>
              </a:spcBef>
              <a:spcAft>
                <a:spcPts val="0"/>
              </a:spcAft>
              <a:buClr>
                <a:schemeClr val="dk1"/>
              </a:buClr>
              <a:buSzPts val="1200"/>
              <a:buFont typeface="Calibri"/>
              <a:buNone/>
            </a:pPr>
            <a:r>
              <a:rPr lang="en-GB" b="0"/>
              <a:t>It is very very common (up to 80% of ICU patients)</a:t>
            </a:r>
            <a:endParaRPr/>
          </a:p>
          <a:p>
            <a:pPr marL="0" lvl="0" indent="0" algn="l" rtl="0">
              <a:spcBef>
                <a:spcPts val="0"/>
              </a:spcBef>
              <a:spcAft>
                <a:spcPts val="0"/>
              </a:spcAft>
              <a:buClr>
                <a:schemeClr val="dk1"/>
              </a:buClr>
              <a:buSzPts val="1200"/>
              <a:buFont typeface="Calibri"/>
              <a:buNone/>
            </a:pPr>
            <a:r>
              <a:rPr lang="en-GB" b="0"/>
              <a:t>Increases morbidity and mortality</a:t>
            </a:r>
            <a:endParaRPr/>
          </a:p>
          <a:p>
            <a:pPr marL="0" lvl="0" indent="0" algn="l" rtl="0">
              <a:spcBef>
                <a:spcPts val="0"/>
              </a:spcBef>
              <a:spcAft>
                <a:spcPts val="0"/>
              </a:spcAft>
              <a:buClr>
                <a:schemeClr val="dk1"/>
              </a:buClr>
              <a:buSzPts val="1200"/>
              <a:buFont typeface="Calibri"/>
              <a:buNone/>
            </a:pPr>
            <a:r>
              <a:rPr lang="en-GB" b="0"/>
              <a:t>Remember hypoactive delirium, not just hyperactive</a:t>
            </a:r>
            <a:endParaRPr/>
          </a:p>
          <a:p>
            <a:pPr marL="0" marR="0" lvl="0" indent="0" algn="l" rtl="0">
              <a:lnSpc>
                <a:spcPct val="100000"/>
              </a:lnSpc>
              <a:spcBef>
                <a:spcPts val="0"/>
              </a:spcBef>
              <a:spcAft>
                <a:spcPts val="0"/>
              </a:spcAft>
              <a:buClr>
                <a:schemeClr val="dk1"/>
              </a:buClr>
              <a:buSzPts val="1200"/>
              <a:buFont typeface="Calibri"/>
              <a:buNone/>
            </a:pPr>
            <a:r>
              <a:rPr lang="en-GB" b="0"/>
              <a:t>Management of delirium is incredibly hard and very different to ward patients</a:t>
            </a:r>
            <a:endParaRPr/>
          </a:p>
          <a:p>
            <a:pPr marL="0" lvl="0" indent="0" algn="l" rtl="0">
              <a:spcBef>
                <a:spcPts val="0"/>
              </a:spcBef>
              <a:spcAft>
                <a:spcPts val="0"/>
              </a:spcAft>
              <a:buClr>
                <a:schemeClr val="dk1"/>
              </a:buClr>
              <a:buSzPts val="1200"/>
              <a:buFont typeface="Calibri"/>
              <a:buNone/>
            </a:pPr>
            <a:r>
              <a:rPr lang="en-GB" b="0"/>
              <a:t>Remember that agitation and pulling out of tubes and lines can be fatal in ICU patients, and therefore we may move to pharmacological or restraint management strategies earlier than you would on the ward</a:t>
            </a:r>
            <a:endParaRPr/>
          </a:p>
          <a:p>
            <a:pPr marL="0" lvl="0" indent="0" algn="l" rtl="0">
              <a:spcBef>
                <a:spcPts val="0"/>
              </a:spcBef>
              <a:spcAft>
                <a:spcPts val="0"/>
              </a:spcAft>
              <a:buClr>
                <a:schemeClr val="dk1"/>
              </a:buClr>
              <a:buSzPts val="1200"/>
              <a:buFont typeface="Calibri"/>
              <a:buNone/>
            </a:pPr>
            <a:r>
              <a:rPr lang="en-GB" b="0"/>
              <a:t>However, we try not to sedate people unless we have to as otherwise our patients will never get better!</a:t>
            </a:r>
            <a:endParaRPr/>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Non-Pharmacological Management of Delirium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Daily assessment using bedside tools (CAM-ICU)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Repeated reorientation of patients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Provisions of cognitively stimulating activities for the patient multiple times a day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 non-pharmacological sleep protocol: lights down, alarm volumes reduced, eye mask, ear plugs (and ask patient what is effective!)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Early mobilization activities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Timely removal of catheters and physical restraints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Use of eyeglasses and magnifying lenses, hearing aids and earwax removal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Early correction of dehydration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Use of a scheduled pain management protocol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Minimization of unnecessary noise/stimulation/observations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Ask patients each day if any concerns with hallucinations, confusion etc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Explain it to family and encourage engagement with above </a:t>
            </a:r>
            <a:endParaRPr/>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Pharmacological Measures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Review current medications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 Remove daytime sedation agents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 Review opioid analgesia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 Review anticholinergic drugs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Use of non-opioid analgesia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Avoid benzodiazepines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Melatonin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Short term Zopiclone for sleep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Haloperidol IV for rescue 0.5 – 2mg bolus (every 5 mins, up to 20mg – consider 10mg initially, and ensure you are told about it. Write ‘please tell Dr’ on drug chart)</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Quetiapine – commence if patient reports hallucinations, consider evening only initially so as not to sedate during day. Start at 25mg at 1800 or BD</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Other medications used on ICU for light-moderate sedation, management of delirium and aiding sedation weaning: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Clonidine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Dexmedetomidine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Remifentanil </a:t>
            </a:r>
            <a:endParaRPr/>
          </a:p>
          <a:p>
            <a:pPr marL="0" lvl="0" indent="0" algn="l" rtl="0">
              <a:spcBef>
                <a:spcPts val="0"/>
              </a:spcBef>
              <a:spcAft>
                <a:spcPts val="0"/>
              </a:spcAft>
              <a:buClr>
                <a:schemeClr val="dk1"/>
              </a:buClr>
              <a:buSzPts val="1200"/>
              <a:buFont typeface="Calibri"/>
              <a:buNone/>
            </a:pPr>
            <a:endParaRPr b="0"/>
          </a:p>
        </p:txBody>
      </p:sp>
      <p:sp>
        <p:nvSpPr>
          <p:cNvPr id="198" name="Google Shape;1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1. Treatment first</a:t>
            </a:r>
            <a:r>
              <a:rPr lang="en-GB"/>
              <a:t> - emergency treatment and clinical care should be the first priority. </a:t>
            </a:r>
            <a:endParaRPr/>
          </a:p>
          <a:p>
            <a:pPr marL="0" lvl="0" indent="0" algn="l" rtl="0">
              <a:spcBef>
                <a:spcPts val="0"/>
              </a:spcBef>
              <a:spcAft>
                <a:spcPts val="0"/>
              </a:spcAft>
              <a:buNone/>
            </a:pPr>
            <a:r>
              <a:rPr lang="en-GB" b="1"/>
              <a:t>2. Consent / capacity </a:t>
            </a:r>
            <a:r>
              <a:rPr lang="en-GB"/>
              <a:t>– for each relevant decision about medical treatment, an assessment of the patient’s capacity (per the MCA) will determine whether it is something to which they can consent / refuse, or whether it is a best interests decision. </a:t>
            </a:r>
            <a:endParaRPr/>
          </a:p>
          <a:p>
            <a:pPr marL="0" lvl="0" indent="0" algn="l" rtl="0">
              <a:spcBef>
                <a:spcPts val="0"/>
              </a:spcBef>
              <a:spcAft>
                <a:spcPts val="0"/>
              </a:spcAft>
              <a:buNone/>
            </a:pPr>
            <a:r>
              <a:rPr lang="en-GB" b="1"/>
              <a:t>3. Best interests decision making </a:t>
            </a:r>
            <a:r>
              <a:rPr lang="en-GB"/>
              <a:t>– where a patient lacks capacity for a particular medical treatment decision (and there is no effective ADRT to pre-determine this) then a best interests decision must be made. [Note that there is no particular special role or status in this for those designated in lay terms as “next of kin”]. In some cases an Independent Mental Capacity Advocate (IMCA) can assist. </a:t>
            </a:r>
            <a:endParaRPr/>
          </a:p>
          <a:p>
            <a:pPr marL="0" lvl="0" indent="0" algn="l" rtl="0">
              <a:spcBef>
                <a:spcPts val="0"/>
              </a:spcBef>
              <a:spcAft>
                <a:spcPts val="0"/>
              </a:spcAft>
              <a:buNone/>
            </a:pPr>
            <a:r>
              <a:rPr lang="en-GB" b="1"/>
              <a:t>4. Documentation - </a:t>
            </a:r>
            <a:r>
              <a:rPr lang="en-GB"/>
              <a:t>it is good practice, of course, to document assessments of capacity and best interests decisions, as appropriate. </a:t>
            </a:r>
            <a:endParaRPr/>
          </a:p>
          <a:p>
            <a:pPr marL="0" lvl="0" indent="0" algn="l" rtl="0">
              <a:spcBef>
                <a:spcPts val="0"/>
              </a:spcBef>
              <a:spcAft>
                <a:spcPts val="0"/>
              </a:spcAft>
              <a:buNone/>
            </a:pPr>
            <a:r>
              <a:rPr lang="en-GB" b="1"/>
              <a:t>5. Restraint </a:t>
            </a:r>
            <a:r>
              <a:rPr lang="en-GB"/>
              <a:t>– it is possible that a patient’s best interests can be served by the use of restraint to administer medical treatment. This is best interpreted widely, as including both physical restraint and pharmacological restraint by sedation, as the law doesn’t distinguish. Where restraint is used, in addition to being in the patient’s best interests it must be necessary to prevent harm and proportionate to the likelihood and seriousness of that harm. Any decision about the patient’s best interests should always be tested with the question – is there a less restrictive way to meet their best interests?</a:t>
            </a:r>
            <a:endParaRPr/>
          </a:p>
          <a:p>
            <a:pPr marL="0" lvl="0" indent="0" algn="l" rtl="0">
              <a:spcBef>
                <a:spcPts val="0"/>
              </a:spcBef>
              <a:spcAft>
                <a:spcPts val="0"/>
              </a:spcAft>
              <a:buNone/>
            </a:pPr>
            <a:r>
              <a:rPr lang="en-GB" b="1"/>
              <a:t>6. Deprivation of Liberty </a:t>
            </a:r>
            <a:r>
              <a:rPr lang="en-GB"/>
              <a:t>– The Court of Appeal (in Ferreira v Coroner of Inner South London, 26 January 2017, per Lady Justice Arden) is clear that “…any deprivation of liberty resulting from the administration of life-saving treatment to a person falls outside Article 5(1) [the right to liberty] … so long as [it is] rendered unavoidable as a result of circumstances beyond the control of the authorities and is necessary to avert a real risk of serious injury or damage, and [is] kept to the minimum required for that purpose”. “The treatment must be given in good faith and is materially the same treatment as would be given to a person of sound mind with the same physical illness” (para 93). This means that the procedural safeguards of Article 5 are not triggered in those circumstances – ie there is no need for a Deprivation of Liberty Safeguards referral.  What exactly amounts to “life saving treatment”? This is not addressed but Court of Appeal clearly considered that treatment in ICU should not raise issues of deprivation of liberty, save in exceptional circumstances. </a:t>
            </a:r>
            <a:endParaRPr/>
          </a:p>
          <a:p>
            <a:pPr marL="0" lvl="0" indent="0" algn="l" rtl="0">
              <a:spcBef>
                <a:spcPts val="0"/>
              </a:spcBef>
              <a:spcAft>
                <a:spcPts val="0"/>
              </a:spcAft>
              <a:buNone/>
            </a:pPr>
            <a:r>
              <a:rPr lang="en-GB" u="sng">
                <a:solidFill>
                  <a:schemeClr val="hlink"/>
                </a:solidFill>
                <a:hlinkClick r:id="rId3"/>
              </a:rPr>
              <a:t>https://www.ficm.ac.uk/sites/default/files/updated_june_2017_-_ics_ficm_post_ferreira_briefing_note_on_mca_and_dol_final.pdf</a:t>
            </a:r>
            <a:endParaRPr/>
          </a:p>
        </p:txBody>
      </p:sp>
      <p:sp>
        <p:nvSpPr>
          <p:cNvPr id="206" name="Google Shape;2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icloud 1</a:t>
            </a: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Why do we need to sedate people on ICU?</a:t>
            </a:r>
            <a:endParaRPr/>
          </a:p>
          <a:p>
            <a:pPr marL="0" lvl="0" indent="0" algn="l" rtl="0">
              <a:spcBef>
                <a:spcPts val="0"/>
              </a:spcBef>
              <a:spcAft>
                <a:spcPts val="0"/>
              </a:spcAft>
              <a:buNone/>
            </a:pPr>
            <a:r>
              <a:rPr lang="en-GB" sz="1200"/>
              <a:t>Different reasons mean different levels of sedation and use of different drugs.</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Ideal Sedative?  </a:t>
            </a:r>
            <a:endParaRPr/>
          </a:p>
          <a:p>
            <a:pPr marL="0" lvl="0" indent="0" algn="l" rtl="0">
              <a:spcBef>
                <a:spcPts val="0"/>
              </a:spcBef>
              <a:spcAft>
                <a:spcPts val="0"/>
              </a:spcAft>
              <a:buNone/>
            </a:pPr>
            <a:endParaRPr sz="1200"/>
          </a:p>
          <a:p>
            <a:pPr marL="171450" lvl="0" indent="-171450" algn="l" rtl="0">
              <a:spcBef>
                <a:spcPts val="0"/>
              </a:spcBef>
              <a:spcAft>
                <a:spcPts val="0"/>
              </a:spcAft>
              <a:buClr>
                <a:schemeClr val="dk1"/>
              </a:buClr>
              <a:buSzPts val="1200"/>
              <a:buFont typeface="Calibri"/>
              <a:buChar char="-"/>
            </a:pPr>
            <a:r>
              <a:rPr lang="en-GB" sz="1200"/>
              <a:t>Provide sedation, anxiolysis, amnesia and analgesia</a:t>
            </a:r>
            <a:endParaRPr/>
          </a:p>
          <a:p>
            <a:pPr marL="171450" lvl="0" indent="-171450" algn="l" rtl="0">
              <a:spcBef>
                <a:spcPts val="0"/>
              </a:spcBef>
              <a:spcAft>
                <a:spcPts val="0"/>
              </a:spcAft>
              <a:buClr>
                <a:schemeClr val="dk1"/>
              </a:buClr>
              <a:buSzPts val="1200"/>
              <a:buFont typeface="Calibri"/>
              <a:buChar char="-"/>
            </a:pPr>
            <a:r>
              <a:rPr lang="en-GB" sz="1200"/>
              <a:t>No tolerance or withdrawal</a:t>
            </a:r>
            <a:endParaRPr/>
          </a:p>
          <a:p>
            <a:pPr marL="171450" lvl="0" indent="-171450" algn="l" rtl="0">
              <a:spcBef>
                <a:spcPts val="0"/>
              </a:spcBef>
              <a:spcAft>
                <a:spcPts val="0"/>
              </a:spcAft>
              <a:buClr>
                <a:schemeClr val="dk1"/>
              </a:buClr>
              <a:buSzPts val="1200"/>
              <a:buFont typeface="Calibri"/>
              <a:buChar char="-"/>
            </a:pPr>
            <a:r>
              <a:rPr lang="en-GB" sz="1200"/>
              <a:t>Facilitates invasive ventilation and painful procedures</a:t>
            </a:r>
            <a:endParaRPr/>
          </a:p>
          <a:p>
            <a:pPr marL="171450" lvl="0" indent="-171450" algn="l" rtl="0">
              <a:spcBef>
                <a:spcPts val="0"/>
              </a:spcBef>
              <a:spcAft>
                <a:spcPts val="0"/>
              </a:spcAft>
              <a:buClr>
                <a:schemeClr val="dk1"/>
              </a:buClr>
              <a:buSzPts val="1200"/>
              <a:buFont typeface="Calibri"/>
              <a:buChar char="-"/>
            </a:pPr>
            <a:r>
              <a:rPr lang="en-GB" sz="1200"/>
              <a:t>Easy to store, prepare and administer</a:t>
            </a:r>
            <a:endParaRPr/>
          </a:p>
          <a:p>
            <a:pPr marL="171450" lvl="0" indent="-171450" algn="l" rtl="0">
              <a:spcBef>
                <a:spcPts val="0"/>
              </a:spcBef>
              <a:spcAft>
                <a:spcPts val="0"/>
              </a:spcAft>
              <a:buClr>
                <a:schemeClr val="dk1"/>
              </a:buClr>
              <a:buSzPts val="1200"/>
              <a:buFont typeface="Calibri"/>
              <a:buChar char="-"/>
            </a:pPr>
            <a:r>
              <a:rPr lang="en-GB" sz="1200"/>
              <a:t>No side effects eg anaphylaxis, nausea, hypotension</a:t>
            </a:r>
            <a:endParaRPr/>
          </a:p>
          <a:p>
            <a:pPr marL="171450" lvl="0" indent="-171450" algn="l" rtl="0">
              <a:spcBef>
                <a:spcPts val="0"/>
              </a:spcBef>
              <a:spcAft>
                <a:spcPts val="0"/>
              </a:spcAft>
              <a:buClr>
                <a:schemeClr val="dk1"/>
              </a:buClr>
              <a:buSzPts val="1200"/>
              <a:buFont typeface="Calibri"/>
              <a:buChar char="-"/>
            </a:pPr>
            <a:r>
              <a:rPr lang="en-GB" sz="1200"/>
              <a:t>Rapid onset</a:t>
            </a:r>
            <a:endParaRPr/>
          </a:p>
          <a:p>
            <a:pPr marL="171450" lvl="0" indent="-171450" algn="l" rtl="0">
              <a:spcBef>
                <a:spcPts val="0"/>
              </a:spcBef>
              <a:spcAft>
                <a:spcPts val="0"/>
              </a:spcAft>
              <a:buClr>
                <a:schemeClr val="dk1"/>
              </a:buClr>
              <a:buSzPts val="1200"/>
              <a:buFont typeface="Calibri"/>
              <a:buChar char="-"/>
            </a:pPr>
            <a:r>
              <a:rPr lang="en-GB" sz="1200"/>
              <a:t>Rapid offset to facilitate sedation holds</a:t>
            </a:r>
            <a:endParaRPr/>
          </a:p>
          <a:p>
            <a:pPr marL="171450" lvl="0" indent="-171450" algn="l" rtl="0">
              <a:spcBef>
                <a:spcPts val="0"/>
              </a:spcBef>
              <a:spcAft>
                <a:spcPts val="0"/>
              </a:spcAft>
              <a:buClr>
                <a:schemeClr val="dk1"/>
              </a:buClr>
              <a:buSzPts val="1200"/>
              <a:buFont typeface="Calibri"/>
              <a:buChar char="-"/>
            </a:pPr>
            <a:r>
              <a:rPr lang="en-GB" sz="1200"/>
              <a:t>Minimal metabolism so safe in patients with impaired physiology eg: renal impairment</a:t>
            </a:r>
            <a:endParaRPr/>
          </a:p>
          <a:p>
            <a:pPr marL="171450" lvl="0" indent="-171450" algn="l" rtl="0">
              <a:spcBef>
                <a:spcPts val="0"/>
              </a:spcBef>
              <a:spcAft>
                <a:spcPts val="0"/>
              </a:spcAft>
              <a:buClr>
                <a:schemeClr val="dk1"/>
              </a:buClr>
              <a:buSzPts val="1200"/>
              <a:buFont typeface="Calibri"/>
              <a:buChar char="-"/>
            </a:pPr>
            <a:r>
              <a:rPr lang="en-GB" sz="1200"/>
              <a:t>Lack of accumulation during prolonged infusion</a:t>
            </a:r>
            <a:endParaRPr/>
          </a:p>
          <a:p>
            <a:pPr marL="171450" lvl="0" indent="-171450" algn="l" rtl="0">
              <a:spcBef>
                <a:spcPts val="0"/>
              </a:spcBef>
              <a:spcAft>
                <a:spcPts val="0"/>
              </a:spcAft>
              <a:buClr>
                <a:schemeClr val="dk1"/>
              </a:buClr>
              <a:buSzPts val="1200"/>
              <a:buFont typeface="Calibri"/>
              <a:buChar char="-"/>
            </a:pPr>
            <a:r>
              <a:rPr lang="en-GB" sz="1200"/>
              <a:t>No drug interactions</a:t>
            </a:r>
            <a:endParaRPr/>
          </a:p>
          <a:p>
            <a:pPr marL="171450" lvl="0" indent="-171450" algn="l" rtl="0">
              <a:spcBef>
                <a:spcPts val="0"/>
              </a:spcBef>
              <a:spcAft>
                <a:spcPts val="0"/>
              </a:spcAft>
              <a:buClr>
                <a:schemeClr val="dk1"/>
              </a:buClr>
              <a:buSzPts val="1200"/>
              <a:buFont typeface="Calibri"/>
              <a:buChar char="-"/>
            </a:pPr>
            <a:r>
              <a:rPr lang="en-GB" sz="1200"/>
              <a:t>Cheap</a:t>
            </a:r>
            <a:endParaRPr/>
          </a:p>
          <a:p>
            <a:pPr marL="171450" lvl="0" indent="-171450" algn="l" rtl="0">
              <a:spcBef>
                <a:spcPts val="0"/>
              </a:spcBef>
              <a:spcAft>
                <a:spcPts val="0"/>
              </a:spcAft>
              <a:buClr>
                <a:schemeClr val="dk1"/>
              </a:buClr>
              <a:buSzPts val="1200"/>
              <a:buFont typeface="Calibri"/>
              <a:buChar char="-"/>
            </a:pPr>
            <a:r>
              <a:rPr lang="en-GB" sz="1200"/>
              <a:t>Widely available</a:t>
            </a:r>
            <a:endParaRPr/>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a:t>GABA</a:t>
            </a:r>
            <a:endParaRPr/>
          </a:p>
          <a:p>
            <a:pPr marL="171450" lvl="0" indent="-171450" algn="l" rtl="0">
              <a:spcBef>
                <a:spcPts val="0"/>
              </a:spcBef>
              <a:spcAft>
                <a:spcPts val="0"/>
              </a:spcAft>
              <a:buClr>
                <a:schemeClr val="dk1"/>
              </a:buClr>
              <a:buSzPts val="1200"/>
              <a:buFont typeface="Calibri"/>
              <a:buChar char="-"/>
            </a:pPr>
            <a:r>
              <a:rPr lang="en-GB" sz="1200"/>
              <a:t>Gamma amino butyric acid</a:t>
            </a:r>
            <a:endParaRPr/>
          </a:p>
          <a:p>
            <a:pPr marL="171450" lvl="0" indent="-171450" algn="l" rtl="0">
              <a:spcBef>
                <a:spcPts val="0"/>
              </a:spcBef>
              <a:spcAft>
                <a:spcPts val="0"/>
              </a:spcAft>
              <a:buClr>
                <a:schemeClr val="dk1"/>
              </a:buClr>
              <a:buSzPts val="1200"/>
              <a:buFont typeface="Calibri"/>
              <a:buChar char="-"/>
            </a:pPr>
            <a:r>
              <a:rPr lang="en-GB" sz="1200"/>
              <a:t>Main inhibitory pathway</a:t>
            </a:r>
            <a:endParaRPr/>
          </a:p>
          <a:p>
            <a:pPr marL="171450" lvl="0" indent="-171450" algn="l" rtl="0">
              <a:spcBef>
                <a:spcPts val="0"/>
              </a:spcBef>
              <a:spcAft>
                <a:spcPts val="0"/>
              </a:spcAft>
              <a:buClr>
                <a:schemeClr val="dk1"/>
              </a:buClr>
              <a:buSzPts val="1200"/>
              <a:buFont typeface="Calibri"/>
              <a:buChar char="-"/>
            </a:pPr>
            <a:r>
              <a:rPr lang="en-GB" sz="1200"/>
              <a:t>Will also cause hypotension</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N-methyl D aspartatate </a:t>
            </a:r>
            <a:endParaRPr/>
          </a:p>
          <a:p>
            <a:pPr marL="171450" lvl="0" indent="-171450" algn="l" rtl="0">
              <a:spcBef>
                <a:spcPts val="0"/>
              </a:spcBef>
              <a:spcAft>
                <a:spcPts val="0"/>
              </a:spcAft>
              <a:buClr>
                <a:schemeClr val="dk1"/>
              </a:buClr>
              <a:buSzPts val="1200"/>
              <a:buFont typeface="Calibri"/>
              <a:buChar char="-"/>
            </a:pPr>
            <a:r>
              <a:rPr lang="en-GB" sz="1200"/>
              <a:t>Acting on glutamate receptor –excitatory</a:t>
            </a:r>
            <a:endParaRPr/>
          </a:p>
          <a:p>
            <a:pPr marL="171450" lvl="0" indent="-171450" algn="l" rtl="0">
              <a:spcBef>
                <a:spcPts val="0"/>
              </a:spcBef>
              <a:spcAft>
                <a:spcPts val="0"/>
              </a:spcAft>
              <a:buClr>
                <a:schemeClr val="dk1"/>
              </a:buClr>
              <a:buSzPts val="1200"/>
              <a:buFont typeface="Calibri"/>
              <a:buChar char="-"/>
            </a:pPr>
            <a:r>
              <a:rPr lang="en-GB" sz="1200"/>
              <a:t>Role in learning memory and neuronal cell function</a:t>
            </a:r>
            <a:endParaRPr/>
          </a:p>
          <a:p>
            <a:pPr marL="285150" lvl="0" indent="-208949" algn="l" rtl="0">
              <a:spcBef>
                <a:spcPts val="0"/>
              </a:spcBef>
              <a:spcAft>
                <a:spcPts val="0"/>
              </a:spcAft>
              <a:buClr>
                <a:schemeClr val="dk1"/>
              </a:buClr>
              <a:buSzPts val="1200"/>
              <a:buFont typeface="Courier New"/>
              <a:buNone/>
            </a:pPr>
            <a:endParaRPr sz="1200"/>
          </a:p>
          <a:p>
            <a:pPr marL="0" lvl="0" indent="0" algn="l" rtl="0">
              <a:spcBef>
                <a:spcPts val="0"/>
              </a:spcBef>
              <a:spcAft>
                <a:spcPts val="0"/>
              </a:spcAft>
              <a:buNone/>
            </a:pPr>
            <a:r>
              <a:rPr lang="en-GB" sz="1200"/>
              <a:t>Alpha 2 agonists </a:t>
            </a:r>
            <a:endParaRPr/>
          </a:p>
          <a:p>
            <a:pPr marL="171450" lvl="0" indent="-171450" algn="l" rtl="0">
              <a:spcBef>
                <a:spcPts val="0"/>
              </a:spcBef>
              <a:spcAft>
                <a:spcPts val="0"/>
              </a:spcAft>
              <a:buClr>
                <a:schemeClr val="dk1"/>
              </a:buClr>
              <a:buSzPts val="1200"/>
              <a:buFont typeface="Calibri"/>
              <a:buChar char="-"/>
            </a:pPr>
            <a:r>
              <a:rPr lang="en-GB" sz="1200"/>
              <a:t>Reduce fight or flight by reducing norad release</a:t>
            </a:r>
            <a:endParaRPr/>
          </a:p>
          <a:p>
            <a:pPr marL="171450" lvl="0" indent="-171450" algn="l" rtl="0">
              <a:spcBef>
                <a:spcPts val="0"/>
              </a:spcBef>
              <a:spcAft>
                <a:spcPts val="0"/>
              </a:spcAft>
              <a:buClr>
                <a:schemeClr val="dk1"/>
              </a:buClr>
              <a:buSzPts val="1200"/>
              <a:buFont typeface="Calibri"/>
              <a:buChar char="-"/>
            </a:pPr>
            <a:r>
              <a:rPr lang="en-GB" sz="1200"/>
              <a:t>Therefore reduce BP and alertness</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GB" sz="1200"/>
              <a:t>Opioids</a:t>
            </a:r>
            <a:endParaRPr/>
          </a:p>
          <a:p>
            <a:pPr marL="171450" lvl="0" indent="-171450" algn="l" rtl="0">
              <a:spcBef>
                <a:spcPts val="0"/>
              </a:spcBef>
              <a:spcAft>
                <a:spcPts val="0"/>
              </a:spcAft>
              <a:buClr>
                <a:schemeClr val="dk1"/>
              </a:buClr>
              <a:buSzPts val="1200"/>
              <a:buFont typeface="Calibri"/>
              <a:buChar char="-"/>
            </a:pPr>
            <a:r>
              <a:rPr lang="en-GB" sz="1200"/>
              <a:t>Aids ETT tolerance and invasive ventilation</a:t>
            </a:r>
            <a:endParaRPr/>
          </a:p>
          <a:p>
            <a:pPr marL="171450" lvl="0" indent="-171450" algn="l" rtl="0">
              <a:spcBef>
                <a:spcPts val="0"/>
              </a:spcBef>
              <a:spcAft>
                <a:spcPts val="0"/>
              </a:spcAft>
              <a:buClr>
                <a:schemeClr val="dk1"/>
              </a:buClr>
              <a:buSzPts val="1200"/>
              <a:buFont typeface="Calibri"/>
              <a:buChar char="-"/>
            </a:pPr>
            <a:r>
              <a:rPr lang="en-GB" sz="1200"/>
              <a:t>Manages pain</a:t>
            </a:r>
            <a:endParaRPr/>
          </a:p>
          <a:p>
            <a:pPr marL="171450" lvl="0" indent="-171450" algn="l" rtl="0">
              <a:spcBef>
                <a:spcPts val="0"/>
              </a:spcBef>
              <a:spcAft>
                <a:spcPts val="0"/>
              </a:spcAft>
              <a:buClr>
                <a:schemeClr val="dk1"/>
              </a:buClr>
              <a:buSzPts val="1200"/>
              <a:buFont typeface="Calibri"/>
              <a:buChar char="-"/>
            </a:pPr>
            <a:r>
              <a:rPr lang="en-GB" sz="1200"/>
              <a:t>Reduces sedation requirements and therefore hypotensive effects</a:t>
            </a:r>
            <a:endParaRPr sz="1200"/>
          </a:p>
          <a:p>
            <a:pPr marL="0" lvl="0" indent="0" algn="l" rtl="0">
              <a:spcBef>
                <a:spcPts val="0"/>
              </a:spcBef>
              <a:spcAft>
                <a:spcPts val="0"/>
              </a:spcAft>
              <a:buNone/>
            </a:pPr>
            <a:endParaRPr/>
          </a:p>
        </p:txBody>
      </p:sp>
      <p:sp>
        <p:nvSpPr>
          <p:cNvPr id="130" name="Google Shape;13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0"/>
              <a:t>Propofol</a:t>
            </a:r>
            <a:endParaRPr b="0"/>
          </a:p>
          <a:p>
            <a:pPr marL="171450" lvl="0" indent="-171450" algn="l" rtl="0">
              <a:spcBef>
                <a:spcPts val="0"/>
              </a:spcBef>
              <a:spcAft>
                <a:spcPts val="0"/>
              </a:spcAft>
              <a:buClr>
                <a:schemeClr val="dk1"/>
              </a:buClr>
              <a:buSzPts val="1200"/>
              <a:buFont typeface="Calibri"/>
              <a:buChar char="-"/>
            </a:pPr>
            <a:r>
              <a:rPr lang="en-GB" b="0"/>
              <a:t>(Enhances GABA inhibitory action)</a:t>
            </a:r>
            <a:endParaRPr/>
          </a:p>
          <a:p>
            <a:pPr marL="171450" lvl="0" indent="-171450" algn="l" rtl="0">
              <a:spcBef>
                <a:spcPts val="0"/>
              </a:spcBef>
              <a:spcAft>
                <a:spcPts val="0"/>
              </a:spcAft>
              <a:buClr>
                <a:schemeClr val="dk1"/>
              </a:buClr>
              <a:buSzPts val="1200"/>
              <a:buFont typeface="Calibri"/>
              <a:buChar char="-"/>
            </a:pPr>
            <a:r>
              <a:rPr lang="en-GB" b="0"/>
              <a:t>Provides amnesia and but no analgesia or airway reflex attenuation</a:t>
            </a:r>
            <a:endParaRPr/>
          </a:p>
          <a:p>
            <a:pPr marL="171450" lvl="0" indent="-171450" algn="l" rtl="0">
              <a:spcBef>
                <a:spcPts val="0"/>
              </a:spcBef>
              <a:spcAft>
                <a:spcPts val="0"/>
              </a:spcAft>
              <a:buClr>
                <a:schemeClr val="dk1"/>
              </a:buClr>
              <a:buSzPts val="1200"/>
              <a:buFont typeface="Calibri"/>
              <a:buChar char="-"/>
            </a:pPr>
            <a:r>
              <a:rPr lang="en-GB" b="0"/>
              <a:t>Has soya bean and egg emulsion in it – caution with allergies (most egg allergies ok)</a:t>
            </a:r>
            <a:endParaRPr/>
          </a:p>
          <a:p>
            <a:pPr marL="171450" lvl="0" indent="-171450" algn="l" rtl="0">
              <a:spcBef>
                <a:spcPts val="0"/>
              </a:spcBef>
              <a:spcAft>
                <a:spcPts val="0"/>
              </a:spcAft>
              <a:buClr>
                <a:schemeClr val="dk1"/>
              </a:buClr>
              <a:buSzPts val="1200"/>
              <a:buFont typeface="Calibri"/>
              <a:buChar char="-"/>
            </a:pPr>
            <a:r>
              <a:rPr lang="en-GB" b="0"/>
              <a:t>Easily titratable and effectively bolused at bedside</a:t>
            </a:r>
            <a:endParaRPr/>
          </a:p>
          <a:p>
            <a:pPr marL="171450" lvl="0" indent="-171450" algn="l" rtl="0">
              <a:spcBef>
                <a:spcPts val="0"/>
              </a:spcBef>
              <a:spcAft>
                <a:spcPts val="0"/>
              </a:spcAft>
              <a:buClr>
                <a:schemeClr val="dk1"/>
              </a:buClr>
              <a:buSzPts val="1200"/>
              <a:buFont typeface="Calibri"/>
              <a:buChar char="-"/>
            </a:pPr>
            <a:r>
              <a:rPr lang="en-GB" b="0"/>
              <a:t>Usually needs additional agent to reduce rate required</a:t>
            </a:r>
            <a:endParaRPr/>
          </a:p>
          <a:p>
            <a:pPr marL="171450" lvl="0" indent="-171450" algn="l" rtl="0">
              <a:spcBef>
                <a:spcPts val="0"/>
              </a:spcBef>
              <a:spcAft>
                <a:spcPts val="0"/>
              </a:spcAft>
              <a:buClr>
                <a:schemeClr val="dk1"/>
              </a:buClr>
              <a:buSzPts val="1200"/>
              <a:buFont typeface="Calibri"/>
              <a:buChar char="-"/>
            </a:pPr>
            <a:r>
              <a:rPr lang="en-GB" b="0"/>
              <a:t>Comes in two concentrations (1% 10mg/ml and 2% 20mg/ml)</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Hypotension</a:t>
            </a:r>
            <a:endParaRPr/>
          </a:p>
          <a:p>
            <a:pPr marL="171450" lvl="0" indent="-171450" algn="l" rtl="0">
              <a:spcBef>
                <a:spcPts val="0"/>
              </a:spcBef>
              <a:spcAft>
                <a:spcPts val="0"/>
              </a:spcAft>
              <a:buClr>
                <a:schemeClr val="dk1"/>
              </a:buClr>
              <a:buSzPts val="1200"/>
              <a:buFont typeface="Calibri"/>
              <a:buChar char="-"/>
            </a:pPr>
            <a:r>
              <a:rPr lang="en-GB" b="0"/>
              <a:t>Dose related but can be very significant in very sick people</a:t>
            </a:r>
            <a:endParaRPr/>
          </a:p>
          <a:p>
            <a:pPr marL="171450" lvl="0" indent="-171450" algn="l" rtl="0">
              <a:spcBef>
                <a:spcPts val="0"/>
              </a:spcBef>
              <a:spcAft>
                <a:spcPts val="0"/>
              </a:spcAft>
              <a:buClr>
                <a:schemeClr val="dk1"/>
              </a:buClr>
              <a:buSzPts val="1200"/>
              <a:buFont typeface="Calibri"/>
              <a:buChar char="-"/>
            </a:pPr>
            <a:r>
              <a:rPr lang="en-GB" b="0"/>
              <a:t>Often requires vasopressor support </a:t>
            </a:r>
            <a:endParaRPr/>
          </a:p>
          <a:p>
            <a:pPr marL="171450" lvl="0" indent="-9525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Propofol Infusion Syndrome</a:t>
            </a:r>
            <a:endParaRPr/>
          </a:p>
          <a:p>
            <a:pPr marL="171450" lvl="0" indent="-171450" algn="l" rtl="0">
              <a:spcBef>
                <a:spcPts val="0"/>
              </a:spcBef>
              <a:spcAft>
                <a:spcPts val="0"/>
              </a:spcAft>
              <a:buClr>
                <a:schemeClr val="dk1"/>
              </a:buClr>
              <a:buSzPts val="1200"/>
              <a:buFont typeface="Calibri"/>
              <a:buChar char="-"/>
            </a:pPr>
            <a:r>
              <a:rPr lang="en-GB" b="0"/>
              <a:t>bradycardia, metabolic acidosis, and life-threatening arrhythmias</a:t>
            </a:r>
            <a:endParaRPr/>
          </a:p>
          <a:p>
            <a:pPr marL="171450" lvl="0" indent="-171450" algn="l" rtl="0">
              <a:spcBef>
                <a:spcPts val="0"/>
              </a:spcBef>
              <a:spcAft>
                <a:spcPts val="0"/>
              </a:spcAft>
              <a:buClr>
                <a:schemeClr val="dk1"/>
              </a:buClr>
              <a:buSzPts val="1200"/>
              <a:buFont typeface="Calibri"/>
              <a:buChar char="-"/>
            </a:pPr>
            <a:r>
              <a:rPr lang="en-GB" b="0"/>
              <a:t>associated with lipaemic load</a:t>
            </a:r>
            <a:endParaRPr/>
          </a:p>
          <a:p>
            <a:pPr marL="171450" lvl="0" indent="-171450" algn="l" rtl="0">
              <a:spcBef>
                <a:spcPts val="0"/>
              </a:spcBef>
              <a:spcAft>
                <a:spcPts val="0"/>
              </a:spcAft>
              <a:buClr>
                <a:schemeClr val="dk1"/>
              </a:buClr>
              <a:buSzPts val="1200"/>
              <a:buFont typeface="Calibri"/>
              <a:buChar char="-"/>
            </a:pPr>
            <a:r>
              <a:rPr lang="en-GB" b="0"/>
              <a:t>Generally associated with prolonged infusions (&gt;48 hours) at &gt;4mg/kg/hr</a:t>
            </a:r>
            <a:endParaRPr/>
          </a:p>
          <a:p>
            <a:pPr marL="171450" lvl="0" indent="-9525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COVID-19</a:t>
            </a:r>
            <a:endParaRPr/>
          </a:p>
          <a:p>
            <a:pPr marL="171450" lvl="0" indent="-171450" algn="l" rtl="0">
              <a:spcBef>
                <a:spcPts val="0"/>
              </a:spcBef>
              <a:spcAft>
                <a:spcPts val="0"/>
              </a:spcAft>
              <a:buClr>
                <a:schemeClr val="dk1"/>
              </a:buClr>
              <a:buSzPts val="1200"/>
              <a:buFont typeface="Calibri"/>
              <a:buChar char="-"/>
            </a:pPr>
            <a:r>
              <a:rPr lang="en-GB" b="0"/>
              <a:t>As COVID-19 patients needing many days of deep sedation and the move has been to using midazolam instead </a:t>
            </a:r>
            <a:endParaRPr/>
          </a:p>
        </p:txBody>
      </p:sp>
      <p:sp>
        <p:nvSpPr>
          <p:cNvPr id="138" name="Google Shape;1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0"/>
              <a:t>Midazolam</a:t>
            </a:r>
            <a:endParaRPr/>
          </a:p>
          <a:p>
            <a:pPr marL="171450" marR="0" lvl="0" indent="-171450" algn="l" rtl="0">
              <a:lnSpc>
                <a:spcPct val="100000"/>
              </a:lnSpc>
              <a:spcBef>
                <a:spcPts val="0"/>
              </a:spcBef>
              <a:spcAft>
                <a:spcPts val="0"/>
              </a:spcAft>
              <a:buClr>
                <a:schemeClr val="dk1"/>
              </a:buClr>
              <a:buSzPts val="1200"/>
              <a:buFont typeface="Calibri"/>
              <a:buChar char="-"/>
            </a:pPr>
            <a:r>
              <a:rPr lang="en-GB" b="0"/>
              <a:t>(i</a:t>
            </a:r>
            <a:r>
              <a:rPr lang="en-GB">
                <a:solidFill>
                  <a:srgbClr val="FF0000"/>
                </a:solidFill>
              </a:rPr>
              <a:t>ncreases activity of GABA by binding to the benzodiazepine site linked to GABA-A receptors)</a:t>
            </a:r>
            <a:endParaRPr/>
          </a:p>
          <a:p>
            <a:pPr marL="171450" marR="0" lvl="0" indent="-171450" algn="l" rtl="0">
              <a:lnSpc>
                <a:spcPct val="100000"/>
              </a:lnSpc>
              <a:spcBef>
                <a:spcPts val="0"/>
              </a:spcBef>
              <a:spcAft>
                <a:spcPts val="0"/>
              </a:spcAft>
              <a:buClr>
                <a:srgbClr val="FF0000"/>
              </a:buClr>
              <a:buSzPts val="1200"/>
              <a:buFont typeface="Calibri"/>
              <a:buChar char="-"/>
            </a:pPr>
            <a:r>
              <a:rPr lang="en-GB">
                <a:solidFill>
                  <a:srgbClr val="FF0000"/>
                </a:solidFill>
              </a:rPr>
              <a:t>Provides amnesia and anxiolysis, also stops seizures</a:t>
            </a:r>
            <a:endParaRPr/>
          </a:p>
          <a:p>
            <a:pPr marL="171450" marR="0" lvl="0" indent="-171450" algn="l" rtl="0">
              <a:lnSpc>
                <a:spcPct val="100000"/>
              </a:lnSpc>
              <a:spcBef>
                <a:spcPts val="0"/>
              </a:spcBef>
              <a:spcAft>
                <a:spcPts val="0"/>
              </a:spcAft>
              <a:buClr>
                <a:srgbClr val="FF0000"/>
              </a:buClr>
              <a:buSzPts val="1200"/>
              <a:buFont typeface="Calibri"/>
              <a:buChar char="-"/>
            </a:pPr>
            <a:r>
              <a:rPr lang="en-GB">
                <a:solidFill>
                  <a:srgbClr val="FF0000"/>
                </a:solidFill>
              </a:rPr>
              <a:t>Although is short acting, once given as prolonged infusion in ICU, will take a lot longer to wake up from vs Propofol</a:t>
            </a:r>
            <a:endParaRPr/>
          </a:p>
          <a:p>
            <a:pPr marL="171450" marR="0" lvl="0" indent="-171450" algn="l" rtl="0">
              <a:lnSpc>
                <a:spcPct val="100000"/>
              </a:lnSpc>
              <a:spcBef>
                <a:spcPts val="0"/>
              </a:spcBef>
              <a:spcAft>
                <a:spcPts val="0"/>
              </a:spcAft>
              <a:buClr>
                <a:srgbClr val="FF0000"/>
              </a:buClr>
              <a:buSzPts val="1200"/>
              <a:buFont typeface="Calibri"/>
              <a:buChar char="-"/>
            </a:pPr>
            <a:r>
              <a:rPr lang="en-GB">
                <a:solidFill>
                  <a:srgbClr val="FF0000"/>
                </a:solidFill>
              </a:rPr>
              <a:t>Reversible (flumazenil)</a:t>
            </a:r>
            <a:endParaRPr/>
          </a:p>
          <a:p>
            <a:pPr marL="171450" marR="0" lvl="0" indent="-171450" algn="l" rtl="0">
              <a:lnSpc>
                <a:spcPct val="100000"/>
              </a:lnSpc>
              <a:spcBef>
                <a:spcPts val="0"/>
              </a:spcBef>
              <a:spcAft>
                <a:spcPts val="0"/>
              </a:spcAft>
              <a:buClr>
                <a:srgbClr val="FF0000"/>
              </a:buClr>
              <a:buSzPts val="1200"/>
              <a:buFont typeface="Calibri"/>
              <a:buChar char="-"/>
            </a:pPr>
            <a:r>
              <a:rPr lang="en-GB">
                <a:solidFill>
                  <a:srgbClr val="FF0000"/>
                </a:solidFill>
              </a:rPr>
              <a:t>Previously used as an adjunct in adult ICU, but with COVID drug shortages, has now become first line sedative</a:t>
            </a:r>
            <a:endParaRPr/>
          </a:p>
          <a:p>
            <a:pPr marL="171450" marR="0" lvl="0" indent="-171450" algn="l" rtl="0">
              <a:lnSpc>
                <a:spcPct val="100000"/>
              </a:lnSpc>
              <a:spcBef>
                <a:spcPts val="0"/>
              </a:spcBef>
              <a:spcAft>
                <a:spcPts val="0"/>
              </a:spcAft>
              <a:buClr>
                <a:srgbClr val="FF0000"/>
              </a:buClr>
              <a:buSzPts val="1200"/>
              <a:buFont typeface="Calibri"/>
              <a:buChar char="-"/>
            </a:pPr>
            <a:r>
              <a:rPr lang="en-GB">
                <a:solidFill>
                  <a:srgbClr val="FF0000"/>
                </a:solidFill>
              </a:rPr>
              <a:t>Use of benzodiazepines can increase delirium in ICU patients who are weaning from sedation</a:t>
            </a:r>
            <a:endParaRPr>
              <a:solidFill>
                <a:srgbClr val="FF0000"/>
              </a:solidFill>
            </a:endParaRPr>
          </a:p>
          <a:p>
            <a:pPr marL="171450" marR="0" lvl="0" indent="-95250" algn="l" rtl="0">
              <a:lnSpc>
                <a:spcPct val="100000"/>
              </a:lnSpc>
              <a:spcBef>
                <a:spcPts val="0"/>
              </a:spcBef>
              <a:spcAft>
                <a:spcPts val="0"/>
              </a:spcAft>
              <a:buClr>
                <a:schemeClr val="dk1"/>
              </a:buClr>
              <a:buSzPts val="1200"/>
              <a:buFont typeface="Calibri"/>
              <a:buNone/>
            </a:pPr>
            <a:endParaRPr>
              <a:solidFill>
                <a:srgbClr val="FF0000"/>
              </a:solidFill>
            </a:endParaRPr>
          </a:p>
          <a:p>
            <a:pPr marL="171450" marR="0" lvl="0" indent="-95250" algn="l" rtl="0">
              <a:lnSpc>
                <a:spcPct val="100000"/>
              </a:lnSpc>
              <a:spcBef>
                <a:spcPts val="0"/>
              </a:spcBef>
              <a:spcAft>
                <a:spcPts val="0"/>
              </a:spcAft>
              <a:buClr>
                <a:schemeClr val="dk1"/>
              </a:buClr>
              <a:buSzPts val="1200"/>
              <a:buFont typeface="Calibri"/>
              <a:buNone/>
            </a:pPr>
            <a:endParaRPr>
              <a:solidFill>
                <a:srgbClr val="FF0000"/>
              </a:solidFill>
            </a:endParaRPr>
          </a:p>
          <a:p>
            <a:pPr marL="0" lvl="0" indent="0" algn="l" rtl="0">
              <a:spcBef>
                <a:spcPts val="0"/>
              </a:spcBef>
              <a:spcAft>
                <a:spcPts val="0"/>
              </a:spcAft>
              <a:buClr>
                <a:schemeClr val="dk1"/>
              </a:buClr>
              <a:buSzPts val="1200"/>
              <a:buFont typeface="Calibri"/>
              <a:buNone/>
            </a:pPr>
            <a:endParaRPr b="0"/>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0"/>
              <a:t>Opiates</a:t>
            </a:r>
            <a:endParaRPr/>
          </a:p>
          <a:p>
            <a:pPr marL="0" lvl="0" indent="0" algn="l" rtl="0">
              <a:spcBef>
                <a:spcPts val="0"/>
              </a:spcBef>
              <a:spcAft>
                <a:spcPts val="0"/>
              </a:spcAft>
              <a:buClr>
                <a:schemeClr val="dk1"/>
              </a:buClr>
              <a:buSzPts val="1200"/>
              <a:buFont typeface="Calibri"/>
              <a:buNone/>
            </a:pPr>
            <a:r>
              <a:rPr lang="en-GB" b="0"/>
              <a:t>- Commonly used as part of sedative regime</a:t>
            </a:r>
            <a:endParaRPr/>
          </a:p>
          <a:p>
            <a:pPr marL="0" lvl="0" indent="0" algn="l" rtl="0">
              <a:spcBef>
                <a:spcPts val="0"/>
              </a:spcBef>
              <a:spcAft>
                <a:spcPts val="0"/>
              </a:spcAft>
              <a:buClr>
                <a:schemeClr val="dk1"/>
              </a:buClr>
              <a:buSzPts val="1200"/>
              <a:buFont typeface="Calibri"/>
              <a:buNone/>
            </a:pPr>
            <a:r>
              <a:rPr lang="en-GB" b="0"/>
              <a:t>- Reduce the amount of sedating agent required when used together</a:t>
            </a:r>
            <a:endParaRPr/>
          </a:p>
          <a:p>
            <a:pPr marL="0" lvl="0" indent="0" algn="l" rtl="0">
              <a:spcBef>
                <a:spcPts val="0"/>
              </a:spcBef>
              <a:spcAft>
                <a:spcPts val="0"/>
              </a:spcAft>
              <a:buClr>
                <a:schemeClr val="dk1"/>
              </a:buClr>
              <a:buSzPts val="1200"/>
              <a:buFont typeface="Calibri"/>
              <a:buNone/>
            </a:pPr>
            <a:r>
              <a:rPr lang="en-GB" b="0"/>
              <a:t>- Can all cause bradycardia</a:t>
            </a:r>
            <a:endParaRPr/>
          </a:p>
          <a:p>
            <a:pPr marL="0" lvl="0" indent="0" algn="l" rtl="0">
              <a:spcBef>
                <a:spcPts val="0"/>
              </a:spcBef>
              <a:spcAft>
                <a:spcPts val="0"/>
              </a:spcAft>
              <a:buClr>
                <a:schemeClr val="dk1"/>
              </a:buClr>
              <a:buSzPts val="1200"/>
              <a:buFont typeface="Calibri"/>
              <a:buNone/>
            </a:pPr>
            <a:r>
              <a:rPr lang="en-GB" b="0"/>
              <a:t>- Can all cause respiratory depression – this may be beneficial to facilitate ventilator synchrony</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Morphine</a:t>
            </a:r>
            <a:endParaRPr/>
          </a:p>
          <a:p>
            <a:pPr marL="171450" lvl="0" indent="-171450" algn="l" rtl="0">
              <a:spcBef>
                <a:spcPts val="0"/>
              </a:spcBef>
              <a:spcAft>
                <a:spcPts val="0"/>
              </a:spcAft>
              <a:buClr>
                <a:schemeClr val="dk1"/>
              </a:buClr>
              <a:buSzPts val="1200"/>
              <a:buFont typeface="Calibri"/>
              <a:buChar char="-"/>
            </a:pPr>
            <a:r>
              <a:rPr lang="en-GB" b="0"/>
              <a:t>Long acting (slow onset and offset)</a:t>
            </a:r>
            <a:endParaRPr/>
          </a:p>
          <a:p>
            <a:pPr marL="171450" lvl="0" indent="-171450" algn="l" rtl="0">
              <a:spcBef>
                <a:spcPts val="0"/>
              </a:spcBef>
              <a:spcAft>
                <a:spcPts val="0"/>
              </a:spcAft>
              <a:buClr>
                <a:schemeClr val="dk1"/>
              </a:buClr>
              <a:buSzPts val="1200"/>
              <a:buFont typeface="Calibri"/>
              <a:buChar char="-"/>
            </a:pPr>
            <a:r>
              <a:rPr lang="en-GB" b="0"/>
              <a:t>Less titratable</a:t>
            </a:r>
            <a:endParaRPr/>
          </a:p>
          <a:p>
            <a:pPr marL="171450" lvl="0" indent="-171450" algn="l" rtl="0">
              <a:spcBef>
                <a:spcPts val="0"/>
              </a:spcBef>
              <a:spcAft>
                <a:spcPts val="0"/>
              </a:spcAft>
              <a:buClr>
                <a:schemeClr val="dk1"/>
              </a:buClr>
              <a:buSzPts val="1200"/>
              <a:buFont typeface="Calibri"/>
              <a:buChar char="-"/>
            </a:pPr>
            <a:r>
              <a:rPr lang="en-GB" b="0"/>
              <a:t>Histamine release</a:t>
            </a:r>
            <a:endParaRPr/>
          </a:p>
          <a:p>
            <a:pPr marL="171450" lvl="0" indent="-171450" algn="l" rtl="0">
              <a:spcBef>
                <a:spcPts val="0"/>
              </a:spcBef>
              <a:spcAft>
                <a:spcPts val="0"/>
              </a:spcAft>
              <a:buClr>
                <a:schemeClr val="dk1"/>
              </a:buClr>
              <a:buSzPts val="1200"/>
              <a:buFont typeface="Calibri"/>
              <a:buChar char="-"/>
            </a:pPr>
            <a:r>
              <a:rPr lang="en-GB" b="0"/>
              <a:t>Less potent</a:t>
            </a:r>
            <a:endParaRPr/>
          </a:p>
          <a:p>
            <a:pPr marL="171450" lvl="0" indent="-171450" algn="l" rtl="0">
              <a:spcBef>
                <a:spcPts val="0"/>
              </a:spcBef>
              <a:spcAft>
                <a:spcPts val="0"/>
              </a:spcAft>
              <a:buClr>
                <a:schemeClr val="dk1"/>
              </a:buClr>
              <a:buSzPts val="1200"/>
              <a:buFont typeface="Calibri"/>
              <a:buChar char="-"/>
            </a:pPr>
            <a:r>
              <a:rPr lang="en-GB" b="0"/>
              <a:t>Previously not used due to length of action, but now used more due to COVID drug shortages</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Alfentanil</a:t>
            </a:r>
            <a:endParaRPr b="0"/>
          </a:p>
          <a:p>
            <a:pPr marL="171450" lvl="0" indent="-171450" algn="l" rtl="0">
              <a:spcBef>
                <a:spcPts val="0"/>
              </a:spcBef>
              <a:spcAft>
                <a:spcPts val="0"/>
              </a:spcAft>
              <a:buClr>
                <a:schemeClr val="dk1"/>
              </a:buClr>
              <a:buSzPts val="1200"/>
              <a:buFont typeface="Calibri"/>
              <a:buChar char="-"/>
            </a:pPr>
            <a:r>
              <a:rPr lang="en-GB" b="0"/>
              <a:t>More titratable, more potent</a:t>
            </a:r>
            <a:endParaRPr/>
          </a:p>
          <a:p>
            <a:pPr marL="171450" lvl="0" indent="-171450" algn="l" rtl="0">
              <a:spcBef>
                <a:spcPts val="0"/>
              </a:spcBef>
              <a:spcAft>
                <a:spcPts val="0"/>
              </a:spcAft>
              <a:buClr>
                <a:schemeClr val="dk1"/>
              </a:buClr>
              <a:buSzPts val="1200"/>
              <a:buFont typeface="Calibri"/>
              <a:buChar char="-"/>
            </a:pPr>
            <a:r>
              <a:rPr lang="en-GB" b="0"/>
              <a:t>Good effect from bolus medications</a:t>
            </a:r>
            <a:endParaRPr/>
          </a:p>
          <a:p>
            <a:pPr marL="171450" lvl="0" indent="-9525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0"/>
              <a:t>Remifentanil</a:t>
            </a:r>
            <a:endParaRPr/>
          </a:p>
          <a:p>
            <a:pPr marL="171450" lvl="0" indent="-171450" algn="l" rtl="0">
              <a:spcBef>
                <a:spcPts val="0"/>
              </a:spcBef>
              <a:spcAft>
                <a:spcPts val="0"/>
              </a:spcAft>
              <a:buClr>
                <a:schemeClr val="dk1"/>
              </a:buClr>
              <a:buSzPts val="1200"/>
              <a:buFont typeface="Calibri"/>
              <a:buChar char="-"/>
            </a:pPr>
            <a:r>
              <a:rPr lang="en-GB" b="0"/>
              <a:t>Very quick onset and offset</a:t>
            </a:r>
            <a:endParaRPr/>
          </a:p>
          <a:p>
            <a:pPr marL="171450" lvl="0" indent="-171450" algn="l" rtl="0">
              <a:spcBef>
                <a:spcPts val="0"/>
              </a:spcBef>
              <a:spcAft>
                <a:spcPts val="0"/>
              </a:spcAft>
              <a:buClr>
                <a:schemeClr val="dk1"/>
              </a:buClr>
              <a:buSzPts val="1200"/>
              <a:buFont typeface="Calibri"/>
              <a:buChar char="-"/>
            </a:pPr>
            <a:r>
              <a:rPr lang="en-GB" b="0"/>
              <a:t>Used for light sedation with NIV/delirium/pre-extubation</a:t>
            </a:r>
            <a:endParaRPr b="0"/>
          </a:p>
          <a:p>
            <a:pPr marL="171450" lvl="0" indent="-171450" algn="l" rtl="0">
              <a:spcBef>
                <a:spcPts val="0"/>
              </a:spcBef>
              <a:spcAft>
                <a:spcPts val="0"/>
              </a:spcAft>
              <a:buClr>
                <a:schemeClr val="dk1"/>
              </a:buClr>
              <a:buSzPts val="1200"/>
              <a:buFont typeface="Calibri"/>
              <a:buChar char="-"/>
            </a:pPr>
            <a:r>
              <a:rPr lang="en-GB" b="0"/>
              <a:t>Can cause bradycardias</a:t>
            </a:r>
            <a:endParaRPr/>
          </a:p>
          <a:p>
            <a:pPr marL="171450" lvl="0" indent="-171450" algn="l" rtl="0">
              <a:spcBef>
                <a:spcPts val="0"/>
              </a:spcBef>
              <a:spcAft>
                <a:spcPts val="0"/>
              </a:spcAft>
              <a:buClr>
                <a:schemeClr val="dk1"/>
              </a:buClr>
              <a:buSzPts val="1200"/>
              <a:buFont typeface="Calibri"/>
              <a:buChar char="-"/>
            </a:pPr>
            <a:r>
              <a:rPr lang="en-GB" b="0"/>
              <a:t>Should not be bolused</a:t>
            </a:r>
            <a:endParaRPr b="0"/>
          </a:p>
        </p:txBody>
      </p:sp>
      <p:sp>
        <p:nvSpPr>
          <p:cNvPr id="152" name="Google Shape;15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icm.ac.uk/sites/default/files/updated_june_2017_-_ics_ficm_post_ferreira_briefing_note_on_mca_and_dol_final.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icm.ac.uk/new2icu-candidate-inform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icm.ac.uk/new2icu-candidate-inform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icm.ac.uk/new2icu-candidate-inform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ficm.ac.uk/new2icu-candidate-inform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r>
              <a:rPr lang="en-GB" sz="4800" b="1"/>
              <a:t>ICU PATIENT</a:t>
            </a:r>
            <a:endParaRPr sz="4800" b="1"/>
          </a:p>
        </p:txBody>
      </p:sp>
      <p:pic>
        <p:nvPicPr>
          <p:cNvPr id="89" name="Google Shape;89;p1"/>
          <p:cNvPicPr preferRelativeResize="0"/>
          <p:nvPr/>
        </p:nvPicPr>
        <p:blipFill rotWithShape="1">
          <a:blip r:embed="rId3">
            <a:alphaModFix/>
          </a:blip>
          <a:srcRect/>
          <a:stretch/>
        </p:blipFill>
        <p:spPr>
          <a:xfrm>
            <a:off x="4291806" y="2409825"/>
            <a:ext cx="3608387" cy="101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4294967295"/>
          </p:nvPr>
        </p:nvSpPr>
        <p:spPr>
          <a:xfrm>
            <a:off x="0" y="1825625"/>
            <a:ext cx="10515600" cy="487521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p:txBody>
      </p:sp>
      <p:pic>
        <p:nvPicPr>
          <p:cNvPr id="164" name="Google Shape;164;p13"/>
          <p:cNvPicPr preferRelativeResize="0"/>
          <p:nvPr/>
        </p:nvPicPr>
        <p:blipFill rotWithShape="1">
          <a:blip r:embed="rId3">
            <a:alphaModFix/>
          </a:blip>
          <a:srcRect/>
          <a:stretch/>
        </p:blipFill>
        <p:spPr>
          <a:xfrm>
            <a:off x="3934480" y="2127245"/>
            <a:ext cx="4161278" cy="814917"/>
          </a:xfrm>
          <a:prstGeom prst="rect">
            <a:avLst/>
          </a:prstGeom>
          <a:noFill/>
          <a:ln>
            <a:noFill/>
          </a:ln>
        </p:spPr>
      </p:pic>
      <p:pic>
        <p:nvPicPr>
          <p:cNvPr id="165" name="Google Shape;165;p13"/>
          <p:cNvPicPr preferRelativeResize="0"/>
          <p:nvPr/>
        </p:nvPicPr>
        <p:blipFill rotWithShape="1">
          <a:blip r:embed="rId4">
            <a:alphaModFix/>
          </a:blip>
          <a:srcRect/>
          <a:stretch/>
        </p:blipFill>
        <p:spPr>
          <a:xfrm>
            <a:off x="3793219" y="3530319"/>
            <a:ext cx="4443799" cy="869950"/>
          </a:xfrm>
          <a:prstGeom prst="rect">
            <a:avLst/>
          </a:prstGeom>
          <a:noFill/>
          <a:ln>
            <a:noFill/>
          </a:ln>
        </p:spPr>
      </p:pic>
      <p:pic>
        <p:nvPicPr>
          <p:cNvPr id="2" name="officeArt object" descr="Picture 1">
            <a:extLst>
              <a:ext uri="{FF2B5EF4-FFF2-40B4-BE49-F238E27FC236}">
                <a16:creationId xmlns:a16="http://schemas.microsoft.com/office/drawing/2014/main" id="{2B0EFAF7-4BAB-395C-3B69-15553433540A}"/>
              </a:ext>
            </a:extLst>
          </p:cNvPr>
          <p:cNvPicPr/>
          <p:nvPr/>
        </p:nvPicPr>
        <p:blipFill>
          <a:blip r:embed="rId5"/>
          <a:stretch>
            <a:fillRect/>
          </a:stretch>
        </p:blipFill>
        <p:spPr>
          <a:xfrm>
            <a:off x="143387" y="6356350"/>
            <a:ext cx="1646084" cy="438150"/>
          </a:xfrm>
          <a:prstGeom prst="rect">
            <a:avLst/>
          </a:prstGeom>
          <a:ln w="12700" cap="flat">
            <a:noFill/>
            <a:miter lim="400000"/>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body" idx="4294967295"/>
          </p:nvPr>
        </p:nvSpPr>
        <p:spPr>
          <a:xfrm>
            <a:off x="0" y="1825625"/>
            <a:ext cx="10515600" cy="487521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p:txBody>
      </p:sp>
      <p:pic>
        <p:nvPicPr>
          <p:cNvPr id="172" name="Google Shape;172;p14"/>
          <p:cNvPicPr preferRelativeResize="0"/>
          <p:nvPr/>
        </p:nvPicPr>
        <p:blipFill rotWithShape="1">
          <a:blip r:embed="rId3">
            <a:alphaModFix/>
          </a:blip>
          <a:srcRect/>
          <a:stretch/>
        </p:blipFill>
        <p:spPr>
          <a:xfrm>
            <a:off x="4216660" y="1003432"/>
            <a:ext cx="3522741" cy="1351492"/>
          </a:xfrm>
          <a:prstGeom prst="rect">
            <a:avLst/>
          </a:prstGeom>
          <a:noFill/>
          <a:ln>
            <a:noFill/>
          </a:ln>
        </p:spPr>
      </p:pic>
      <p:pic>
        <p:nvPicPr>
          <p:cNvPr id="173" name="Google Shape;173;p14"/>
          <p:cNvPicPr preferRelativeResize="0"/>
          <p:nvPr/>
        </p:nvPicPr>
        <p:blipFill rotWithShape="1">
          <a:blip r:embed="rId4">
            <a:alphaModFix/>
          </a:blip>
          <a:srcRect/>
          <a:stretch/>
        </p:blipFill>
        <p:spPr>
          <a:xfrm>
            <a:off x="4192103" y="2884223"/>
            <a:ext cx="3571857" cy="1379008"/>
          </a:xfrm>
          <a:prstGeom prst="rect">
            <a:avLst/>
          </a:prstGeom>
          <a:noFill/>
          <a:ln>
            <a:noFill/>
          </a:ln>
        </p:spPr>
      </p:pic>
      <p:pic>
        <p:nvPicPr>
          <p:cNvPr id="174" name="Google Shape;174;p14"/>
          <p:cNvPicPr preferRelativeResize="0"/>
          <p:nvPr/>
        </p:nvPicPr>
        <p:blipFill rotWithShape="1">
          <a:blip r:embed="rId5">
            <a:alphaModFix/>
          </a:blip>
          <a:srcRect/>
          <a:stretch/>
        </p:blipFill>
        <p:spPr>
          <a:xfrm>
            <a:off x="4067678" y="4573323"/>
            <a:ext cx="3869820" cy="1227667"/>
          </a:xfrm>
          <a:prstGeom prst="rect">
            <a:avLst/>
          </a:prstGeom>
          <a:noFill/>
          <a:ln>
            <a:noFill/>
          </a:ln>
        </p:spPr>
      </p:pic>
      <p:pic>
        <p:nvPicPr>
          <p:cNvPr id="2" name="officeArt object" descr="Picture 1">
            <a:extLst>
              <a:ext uri="{FF2B5EF4-FFF2-40B4-BE49-F238E27FC236}">
                <a16:creationId xmlns:a16="http://schemas.microsoft.com/office/drawing/2014/main" id="{6643CA14-2A96-7882-8FCA-6B03880EEC6F}"/>
              </a:ext>
            </a:extLst>
          </p:cNvPr>
          <p:cNvPicPr/>
          <p:nvPr/>
        </p:nvPicPr>
        <p:blipFill>
          <a:blip r:embed="rId6"/>
          <a:stretch>
            <a:fillRect/>
          </a:stretch>
        </p:blipFill>
        <p:spPr>
          <a:xfrm>
            <a:off x="143387" y="6356350"/>
            <a:ext cx="1646084" cy="438150"/>
          </a:xfrm>
          <a:prstGeom prst="rect">
            <a:avLst/>
          </a:prstGeom>
          <a:ln w="12700" cap="flat">
            <a:noFill/>
            <a:miter lim="400000"/>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B050"/>
              </a:buClr>
              <a:buSzPts val="4400"/>
              <a:buFont typeface="Calibri"/>
              <a:buNone/>
            </a:pPr>
            <a:r>
              <a:rPr lang="en-GB" b="1">
                <a:solidFill>
                  <a:srgbClr val="00B050"/>
                </a:solidFill>
                <a:latin typeface="Calibri"/>
                <a:ea typeface="Calibri"/>
                <a:cs typeface="Calibri"/>
                <a:sym typeface="Calibri"/>
              </a:rPr>
              <a:t>MANAGING SEDATION</a:t>
            </a:r>
            <a:endParaRPr>
              <a:solidFill>
                <a:srgbClr val="00B050"/>
              </a:solidFill>
              <a:latin typeface="Calibri"/>
              <a:ea typeface="Calibri"/>
              <a:cs typeface="Calibri"/>
              <a:sym typeface="Calibri"/>
            </a:endParaRPr>
          </a:p>
        </p:txBody>
      </p:sp>
      <p:sp>
        <p:nvSpPr>
          <p:cNvPr id="181" name="Google Shape;181;p15"/>
          <p:cNvSpPr txBox="1">
            <a:spLocks noGrp="1"/>
          </p:cNvSpPr>
          <p:nvPr>
            <p:ph type="body" idx="1"/>
          </p:nvPr>
        </p:nvSpPr>
        <p:spPr>
          <a:xfrm>
            <a:off x="838200" y="1825625"/>
            <a:ext cx="10515600" cy="48749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b="1" dirty="0"/>
              <a:t>Review agents daily</a:t>
            </a:r>
            <a:endParaRPr dirty="0"/>
          </a:p>
          <a:p>
            <a:pPr marL="0" lvl="0" indent="0" algn="ctr" rtl="0">
              <a:lnSpc>
                <a:spcPct val="90000"/>
              </a:lnSpc>
              <a:spcBef>
                <a:spcPts val="1000"/>
              </a:spcBef>
              <a:spcAft>
                <a:spcPts val="0"/>
              </a:spcAft>
              <a:buClr>
                <a:schemeClr val="dk1"/>
              </a:buClr>
              <a:buSzPts val="2800"/>
              <a:buNone/>
            </a:pPr>
            <a:r>
              <a:rPr lang="en-GB" b="1" dirty="0"/>
              <a:t>Sedation hold as appropriate</a:t>
            </a:r>
            <a:endParaRPr dirty="0"/>
          </a:p>
          <a:p>
            <a:pPr marL="0" lvl="0" indent="0" algn="ctr" rtl="0">
              <a:lnSpc>
                <a:spcPct val="90000"/>
              </a:lnSpc>
              <a:spcBef>
                <a:spcPts val="1000"/>
              </a:spcBef>
              <a:spcAft>
                <a:spcPts val="0"/>
              </a:spcAft>
              <a:buClr>
                <a:schemeClr val="dk1"/>
              </a:buClr>
              <a:buSzPts val="2800"/>
              <a:buNone/>
            </a:pPr>
            <a:r>
              <a:rPr lang="en-GB" b="1" dirty="0"/>
              <a:t>Minimise use of neuromuscular blockade</a:t>
            </a:r>
            <a:endParaRPr dirty="0"/>
          </a:p>
          <a:p>
            <a:pPr marL="0" lvl="0" indent="0" algn="ctr" rtl="0">
              <a:lnSpc>
                <a:spcPct val="90000"/>
              </a:lnSpc>
              <a:spcBef>
                <a:spcPts val="1000"/>
              </a:spcBef>
              <a:spcAft>
                <a:spcPts val="0"/>
              </a:spcAft>
              <a:buClr>
                <a:schemeClr val="dk1"/>
              </a:buClr>
              <a:buSzPts val="2800"/>
              <a:buNone/>
            </a:pPr>
            <a:endParaRPr b="1" dirty="0"/>
          </a:p>
          <a:p>
            <a:pPr marL="0" lvl="0" indent="0" algn="ctr" rtl="0">
              <a:lnSpc>
                <a:spcPct val="90000"/>
              </a:lnSpc>
              <a:spcBef>
                <a:spcPts val="1000"/>
              </a:spcBef>
              <a:spcAft>
                <a:spcPts val="0"/>
              </a:spcAft>
              <a:buClr>
                <a:schemeClr val="dk1"/>
              </a:buClr>
              <a:buSzPts val="2800"/>
              <a:buNone/>
            </a:pPr>
            <a:r>
              <a:rPr lang="en-GB" b="1" dirty="0"/>
              <a:t>Assess sedation levels: RASS</a:t>
            </a:r>
            <a:endParaRPr dirty="0"/>
          </a:p>
          <a:p>
            <a:pPr marL="0" lvl="0" indent="0" algn="ctr" rtl="0">
              <a:lnSpc>
                <a:spcPct val="90000"/>
              </a:lnSpc>
              <a:spcBef>
                <a:spcPts val="1000"/>
              </a:spcBef>
              <a:spcAft>
                <a:spcPts val="0"/>
              </a:spcAft>
              <a:buClr>
                <a:schemeClr val="dk1"/>
              </a:buClr>
              <a:buSzPts val="2800"/>
              <a:buNone/>
            </a:pPr>
            <a:r>
              <a:rPr lang="en-GB" b="1" dirty="0"/>
              <a:t>Assess delirium: CAM-ICU</a:t>
            </a:r>
            <a:endParaRPr dirty="0"/>
          </a:p>
          <a:p>
            <a:pPr marL="0" lvl="0" indent="0" algn="ctr" rtl="0">
              <a:lnSpc>
                <a:spcPct val="90000"/>
              </a:lnSpc>
              <a:spcBef>
                <a:spcPts val="1000"/>
              </a:spcBef>
              <a:spcAft>
                <a:spcPts val="0"/>
              </a:spcAft>
              <a:buClr>
                <a:schemeClr val="dk1"/>
              </a:buClr>
              <a:buSzPts val="2800"/>
              <a:buNone/>
            </a:pPr>
            <a:r>
              <a:rPr lang="en-GB" b="1" dirty="0"/>
              <a:t>Titrate management as appropriate</a:t>
            </a:r>
            <a:endParaRPr dirty="0"/>
          </a:p>
          <a:p>
            <a:pPr marL="0" lvl="0" indent="0" algn="ctr" rtl="0">
              <a:lnSpc>
                <a:spcPct val="90000"/>
              </a:lnSpc>
              <a:spcBef>
                <a:spcPts val="1000"/>
              </a:spcBef>
              <a:spcAft>
                <a:spcPts val="0"/>
              </a:spcAft>
              <a:buClr>
                <a:schemeClr val="dk1"/>
              </a:buClr>
              <a:buSzPts val="2800"/>
              <a:buNone/>
            </a:pPr>
            <a:endParaRPr b="1" dirty="0"/>
          </a:p>
          <a:p>
            <a:pPr marL="0" lvl="0" indent="0" algn="ctr" rtl="0">
              <a:lnSpc>
                <a:spcPct val="90000"/>
              </a:lnSpc>
              <a:spcBef>
                <a:spcPts val="1000"/>
              </a:spcBef>
              <a:spcAft>
                <a:spcPts val="0"/>
              </a:spcAft>
              <a:buClr>
                <a:schemeClr val="dk1"/>
              </a:buClr>
              <a:buSzPts val="2800"/>
              <a:buNone/>
            </a:pPr>
            <a:endParaRPr b="1" dirty="0"/>
          </a:p>
          <a:p>
            <a:pPr marL="0" lvl="0" indent="0" algn="ctr" rtl="0">
              <a:lnSpc>
                <a:spcPct val="90000"/>
              </a:lnSpc>
              <a:spcBef>
                <a:spcPts val="1000"/>
              </a:spcBef>
              <a:spcAft>
                <a:spcPts val="0"/>
              </a:spcAft>
              <a:buClr>
                <a:schemeClr val="dk1"/>
              </a:buClr>
              <a:buSzPts val="2800"/>
              <a:buNone/>
            </a:pPr>
            <a:endParaRPr b="1" dirty="0"/>
          </a:p>
          <a:p>
            <a:pPr marL="0" lvl="0" indent="0" algn="ctr" rtl="0">
              <a:lnSpc>
                <a:spcPct val="90000"/>
              </a:lnSpc>
              <a:spcBef>
                <a:spcPts val="1000"/>
              </a:spcBef>
              <a:spcAft>
                <a:spcPts val="0"/>
              </a:spcAft>
              <a:buClr>
                <a:schemeClr val="dk1"/>
              </a:buClr>
              <a:buSzPts val="2800"/>
              <a:buNone/>
            </a:pPr>
            <a:endParaRPr b="1" dirty="0"/>
          </a:p>
          <a:p>
            <a:pPr marL="0" lvl="0" indent="0" algn="ctr" rtl="0">
              <a:lnSpc>
                <a:spcPct val="90000"/>
              </a:lnSpc>
              <a:spcBef>
                <a:spcPts val="1000"/>
              </a:spcBef>
              <a:spcAft>
                <a:spcPts val="0"/>
              </a:spcAft>
              <a:buClr>
                <a:schemeClr val="dk1"/>
              </a:buClr>
              <a:buSzPts val="2800"/>
              <a:buNone/>
            </a:pPr>
            <a:endParaRPr b="1" dirty="0"/>
          </a:p>
        </p:txBody>
      </p:sp>
      <p:pic>
        <p:nvPicPr>
          <p:cNvPr id="2" name="officeArt object" descr="Picture 1">
            <a:extLst>
              <a:ext uri="{FF2B5EF4-FFF2-40B4-BE49-F238E27FC236}">
                <a16:creationId xmlns:a16="http://schemas.microsoft.com/office/drawing/2014/main" id="{6A677056-7695-7DE2-63B6-126EAF13E604}"/>
              </a:ext>
            </a:extLst>
          </p:cNvPr>
          <p:cNvPicPr/>
          <p:nvPr/>
        </p:nvPicPr>
        <p:blipFill>
          <a:blip r:embed="rId3"/>
          <a:stretch>
            <a:fillRect/>
          </a:stretch>
        </p:blipFill>
        <p:spPr>
          <a:xfrm>
            <a:off x="143387" y="6356350"/>
            <a:ext cx="1646084" cy="438150"/>
          </a:xfrm>
          <a:prstGeom prst="rect">
            <a:avLst/>
          </a:prstGeom>
          <a:ln w="12700" cap="flat">
            <a:noFill/>
            <a:miter lim="400000"/>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6"/>
          <p:cNvSpPr txBox="1">
            <a:spLocks noGrp="1"/>
          </p:cNvSpPr>
          <p:nvPr>
            <p:ph type="body" idx="1"/>
          </p:nvPr>
        </p:nvSpPr>
        <p:spPr>
          <a:xfrm>
            <a:off x="838200" y="1825625"/>
            <a:ext cx="10515600" cy="48749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p:txBody>
      </p:sp>
      <p:pic>
        <p:nvPicPr>
          <p:cNvPr id="188" name="Google Shape;188;p16" descr="A screenshot of a cell phone&#10;&#10;Description automatically generated"/>
          <p:cNvPicPr preferRelativeResize="0"/>
          <p:nvPr/>
        </p:nvPicPr>
        <p:blipFill rotWithShape="1">
          <a:blip r:embed="rId3">
            <a:alphaModFix/>
          </a:blip>
          <a:srcRect t="18493" r="11777"/>
          <a:stretch/>
        </p:blipFill>
        <p:spPr>
          <a:xfrm>
            <a:off x="1151153" y="33957"/>
            <a:ext cx="9889694" cy="68526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7" descr="A picture containing screenshot&#10;&#10;Description automatically generated"/>
          <p:cNvPicPr preferRelativeResize="0"/>
          <p:nvPr/>
        </p:nvPicPr>
        <p:blipFill rotWithShape="1">
          <a:blip r:embed="rId3">
            <a:alphaModFix/>
          </a:blip>
          <a:srcRect/>
          <a:stretch/>
        </p:blipFill>
        <p:spPr>
          <a:xfrm>
            <a:off x="1012371" y="65239"/>
            <a:ext cx="10002631" cy="66185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B050"/>
              </a:buClr>
              <a:buSzPts val="4400"/>
              <a:buFont typeface="Calibri"/>
              <a:buNone/>
            </a:pPr>
            <a:r>
              <a:rPr lang="en-GB" b="1">
                <a:solidFill>
                  <a:srgbClr val="00B050"/>
                </a:solidFill>
                <a:latin typeface="Calibri"/>
                <a:ea typeface="Calibri"/>
                <a:cs typeface="Calibri"/>
                <a:sym typeface="Calibri"/>
              </a:rPr>
              <a:t>DELIRIUM</a:t>
            </a:r>
            <a:endParaRPr>
              <a:solidFill>
                <a:srgbClr val="00B050"/>
              </a:solidFill>
              <a:latin typeface="Calibri"/>
              <a:ea typeface="Calibri"/>
              <a:cs typeface="Calibri"/>
              <a:sym typeface="Calibri"/>
            </a:endParaRPr>
          </a:p>
        </p:txBody>
      </p:sp>
      <p:sp>
        <p:nvSpPr>
          <p:cNvPr id="201" name="Google Shape;201;p18"/>
          <p:cNvSpPr txBox="1">
            <a:spLocks noGrp="1"/>
          </p:cNvSpPr>
          <p:nvPr>
            <p:ph type="body" idx="1"/>
          </p:nvPr>
        </p:nvSpPr>
        <p:spPr>
          <a:xfrm>
            <a:off x="838200" y="1825625"/>
            <a:ext cx="10515600" cy="487497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p:txBody>
      </p:sp>
      <p:pic>
        <p:nvPicPr>
          <p:cNvPr id="202" name="Google Shape;202;p18"/>
          <p:cNvPicPr preferRelativeResize="0"/>
          <p:nvPr/>
        </p:nvPicPr>
        <p:blipFill rotWithShape="1">
          <a:blip r:embed="rId3">
            <a:alphaModFix/>
          </a:blip>
          <a:srcRect/>
          <a:stretch/>
        </p:blipFill>
        <p:spPr>
          <a:xfrm>
            <a:off x="3651968" y="1468404"/>
            <a:ext cx="4888064" cy="53895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B050"/>
              </a:buClr>
              <a:buSzPts val="4400"/>
              <a:buFont typeface="Calibri"/>
              <a:buNone/>
            </a:pPr>
            <a:r>
              <a:rPr lang="en-GB" b="1">
                <a:solidFill>
                  <a:srgbClr val="00B050"/>
                </a:solidFill>
                <a:latin typeface="Calibri"/>
                <a:ea typeface="Calibri"/>
                <a:cs typeface="Calibri"/>
                <a:sym typeface="Calibri"/>
              </a:rPr>
              <a:t>DOLS and ICU</a:t>
            </a:r>
            <a:endParaRPr b="1">
              <a:solidFill>
                <a:srgbClr val="00B050"/>
              </a:solidFill>
              <a:latin typeface="Calibri"/>
              <a:ea typeface="Calibri"/>
              <a:cs typeface="Calibri"/>
              <a:sym typeface="Calibri"/>
            </a:endParaRPr>
          </a:p>
        </p:txBody>
      </p:sp>
      <p:sp>
        <p:nvSpPr>
          <p:cNvPr id="209" name="Google Shape;20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40000"/>
              </a:lnSpc>
              <a:spcBef>
                <a:spcPts val="0"/>
              </a:spcBef>
              <a:spcAft>
                <a:spcPts val="0"/>
              </a:spcAft>
              <a:buClr>
                <a:schemeClr val="dk1"/>
              </a:buClr>
              <a:buSzPts val="2800"/>
              <a:buNone/>
            </a:pPr>
            <a:r>
              <a:rPr lang="en-GB" b="1"/>
              <a:t>Treatment is first priority</a:t>
            </a:r>
            <a:endParaRPr/>
          </a:p>
          <a:p>
            <a:pPr marL="0" lvl="0" indent="0" algn="ctr" rtl="0">
              <a:lnSpc>
                <a:spcPct val="140000"/>
              </a:lnSpc>
              <a:spcBef>
                <a:spcPts val="1000"/>
              </a:spcBef>
              <a:spcAft>
                <a:spcPts val="0"/>
              </a:spcAft>
              <a:buClr>
                <a:schemeClr val="dk1"/>
              </a:buClr>
              <a:buSzPts val="2800"/>
              <a:buNone/>
            </a:pPr>
            <a:r>
              <a:rPr lang="en-GB" b="1"/>
              <a:t>Consent / capacity is situation specific</a:t>
            </a:r>
            <a:endParaRPr/>
          </a:p>
          <a:p>
            <a:pPr marL="0" lvl="0" indent="0" algn="ctr" rtl="0">
              <a:lnSpc>
                <a:spcPct val="140000"/>
              </a:lnSpc>
              <a:spcBef>
                <a:spcPts val="1000"/>
              </a:spcBef>
              <a:spcAft>
                <a:spcPts val="0"/>
              </a:spcAft>
              <a:buClr>
                <a:schemeClr val="dk1"/>
              </a:buClr>
              <a:buSzPts val="2800"/>
              <a:buNone/>
            </a:pPr>
            <a:r>
              <a:rPr lang="en-GB" b="1"/>
              <a:t>Best interest decision making</a:t>
            </a:r>
            <a:endParaRPr/>
          </a:p>
          <a:p>
            <a:pPr marL="0" lvl="0" indent="0" algn="ctr" rtl="0">
              <a:lnSpc>
                <a:spcPct val="140000"/>
              </a:lnSpc>
              <a:spcBef>
                <a:spcPts val="1000"/>
              </a:spcBef>
              <a:spcAft>
                <a:spcPts val="0"/>
              </a:spcAft>
              <a:buClr>
                <a:schemeClr val="dk1"/>
              </a:buClr>
              <a:buSzPts val="2800"/>
              <a:buNone/>
            </a:pPr>
            <a:r>
              <a:rPr lang="en-GB" b="1"/>
              <a:t>Restraint</a:t>
            </a:r>
            <a:endParaRPr/>
          </a:p>
          <a:p>
            <a:pPr marL="0" lvl="0" indent="0" algn="ctr" rtl="0">
              <a:lnSpc>
                <a:spcPct val="140000"/>
              </a:lnSpc>
              <a:spcBef>
                <a:spcPts val="1000"/>
              </a:spcBef>
              <a:spcAft>
                <a:spcPts val="0"/>
              </a:spcAft>
              <a:buClr>
                <a:schemeClr val="dk1"/>
              </a:buClr>
              <a:buSzPts val="2800"/>
              <a:buNone/>
            </a:pPr>
            <a:r>
              <a:rPr lang="en-GB" b="1"/>
              <a:t>DOLS is not relevant in life-saving treatment and often not applicable in ICU</a:t>
            </a:r>
            <a:endParaRPr/>
          </a:p>
          <a:p>
            <a:pPr marL="0" lvl="0" indent="0" algn="ctr" rtl="0">
              <a:lnSpc>
                <a:spcPct val="140000"/>
              </a:lnSpc>
              <a:spcBef>
                <a:spcPts val="1000"/>
              </a:spcBef>
              <a:spcAft>
                <a:spcPts val="0"/>
              </a:spcAft>
              <a:buClr>
                <a:schemeClr val="dk1"/>
              </a:buClr>
              <a:buSzPts val="2800"/>
              <a:buNone/>
            </a:pPr>
            <a:r>
              <a:rPr lang="en-GB" b="1"/>
              <a:t>Documentation is key</a:t>
            </a:r>
            <a:endParaRPr/>
          </a:p>
        </p:txBody>
      </p:sp>
      <p:sp>
        <p:nvSpPr>
          <p:cNvPr id="210" name="Google Shape;210;p19"/>
          <p:cNvSpPr txBox="1"/>
          <p:nvPr/>
        </p:nvSpPr>
        <p:spPr>
          <a:xfrm>
            <a:off x="549728" y="6519446"/>
            <a:ext cx="1109254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https://www.ficm.ac.uk/sites/default/files/updated_june_2017_-_ics_ficm_post_ferreira_briefing_note_on_mca_and_dol_final.pdf</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2232837" y="2987417"/>
            <a:ext cx="6441558" cy="3870583"/>
          </a:xfrm>
          <a:prstGeom prst="rect">
            <a:avLst/>
          </a:prstGeom>
          <a:noFill/>
          <a:ln>
            <a:noFill/>
          </a:ln>
        </p:spPr>
      </p:pic>
      <p:sp>
        <p:nvSpPr>
          <p:cNvPr id="2" name="Google Shape;181;p15">
            <a:extLst>
              <a:ext uri="{FF2B5EF4-FFF2-40B4-BE49-F238E27FC236}">
                <a16:creationId xmlns:a16="http://schemas.microsoft.com/office/drawing/2014/main" id="{AD9F2CBC-C4B6-C670-B215-9B7A5C76DB3D}"/>
              </a:ext>
            </a:extLst>
          </p:cNvPr>
          <p:cNvSpPr txBox="1">
            <a:spLocks/>
          </p:cNvSpPr>
          <p:nvPr/>
        </p:nvSpPr>
        <p:spPr>
          <a:xfrm>
            <a:off x="1146544" y="882502"/>
            <a:ext cx="10515600" cy="187133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buSzPts val="2800"/>
            </a:pPr>
            <a:r>
              <a:rPr lang="en-GB" dirty="0">
                <a:latin typeface="Cambria" panose="02040503050406030204" pitchFamily="18" charset="0"/>
                <a:ea typeface="Cambria" panose="02040503050406030204" pitchFamily="18" charset="0"/>
                <a:hlinkClick r:id="rId4"/>
              </a:rPr>
              <a:t>Delirium video 1</a:t>
            </a:r>
            <a:endParaRPr lang="en-GB" dirty="0">
              <a:latin typeface="Cambria" panose="02040503050406030204" pitchFamily="18" charset="0"/>
              <a:ea typeface="Cambria" panose="02040503050406030204" pitchFamily="18" charset="0"/>
            </a:endParaRPr>
          </a:p>
          <a:p>
            <a:pPr marL="0" indent="0">
              <a:buSzPts val="2800"/>
            </a:pPr>
            <a:endParaRPr lang="en-GB" b="1" dirty="0"/>
          </a:p>
          <a:p>
            <a:pPr marL="0" indent="0">
              <a:buSzPts val="2800"/>
            </a:pPr>
            <a:endParaRPr lang="en-GB" b="1" dirty="0"/>
          </a:p>
          <a:p>
            <a:pPr marL="0" indent="0">
              <a:buSzPts val="2800"/>
            </a:pPr>
            <a:endParaRPr lang="en-GB"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4"/>
          <p:cNvPicPr preferRelativeResize="0"/>
          <p:nvPr/>
        </p:nvPicPr>
        <p:blipFill rotWithShape="1">
          <a:blip r:embed="rId3">
            <a:alphaModFix/>
          </a:blip>
          <a:srcRect/>
          <a:stretch/>
        </p:blipFill>
        <p:spPr>
          <a:xfrm>
            <a:off x="2636875" y="3296093"/>
            <a:ext cx="6358270" cy="3561907"/>
          </a:xfrm>
          <a:prstGeom prst="rect">
            <a:avLst/>
          </a:prstGeom>
          <a:noFill/>
          <a:ln>
            <a:noFill/>
          </a:ln>
        </p:spPr>
      </p:pic>
      <p:sp>
        <p:nvSpPr>
          <p:cNvPr id="2" name="Google Shape;181;p15">
            <a:extLst>
              <a:ext uri="{FF2B5EF4-FFF2-40B4-BE49-F238E27FC236}">
                <a16:creationId xmlns:a16="http://schemas.microsoft.com/office/drawing/2014/main" id="{0FD3A7D9-AD38-3594-BF2A-EEF85D63E15C}"/>
              </a:ext>
            </a:extLst>
          </p:cNvPr>
          <p:cNvSpPr txBox="1">
            <a:spLocks/>
          </p:cNvSpPr>
          <p:nvPr/>
        </p:nvSpPr>
        <p:spPr>
          <a:xfrm>
            <a:off x="1146544" y="882502"/>
            <a:ext cx="10515600" cy="187133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buSzPts val="2800"/>
            </a:pPr>
            <a:r>
              <a:rPr lang="en-GB" dirty="0">
                <a:latin typeface="Cambria" panose="02040503050406030204" pitchFamily="18" charset="0"/>
                <a:ea typeface="Cambria" panose="02040503050406030204" pitchFamily="18" charset="0"/>
                <a:hlinkClick r:id="rId4"/>
              </a:rPr>
              <a:t>Delirium video 2</a:t>
            </a:r>
            <a:endParaRPr lang="en-GB" dirty="0">
              <a:latin typeface="Cambria" panose="02040503050406030204" pitchFamily="18" charset="0"/>
              <a:ea typeface="Cambria" panose="02040503050406030204" pitchFamily="18" charset="0"/>
            </a:endParaRPr>
          </a:p>
          <a:p>
            <a:pPr marL="0" indent="0">
              <a:buSzPts val="2800"/>
            </a:pPr>
            <a:endParaRPr lang="en-GB" b="1" dirty="0"/>
          </a:p>
          <a:p>
            <a:pPr marL="0" indent="0">
              <a:buSzPts val="2800"/>
            </a:pPr>
            <a:endParaRPr lang="en-GB" b="1" dirty="0"/>
          </a:p>
          <a:p>
            <a:pPr marL="0" indent="0">
              <a:buSzPts val="2800"/>
            </a:pPr>
            <a:endParaRPr lang="en-GB"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
          <p:cNvPicPr preferRelativeResize="0"/>
          <p:nvPr/>
        </p:nvPicPr>
        <p:blipFill rotWithShape="1">
          <a:blip r:embed="rId3">
            <a:alphaModFix/>
          </a:blip>
          <a:srcRect/>
          <a:stretch/>
        </p:blipFill>
        <p:spPr>
          <a:xfrm>
            <a:off x="2137144" y="3429000"/>
            <a:ext cx="7006856" cy="3429000"/>
          </a:xfrm>
          <a:prstGeom prst="rect">
            <a:avLst/>
          </a:prstGeom>
          <a:noFill/>
          <a:ln>
            <a:noFill/>
          </a:ln>
        </p:spPr>
      </p:pic>
      <p:sp>
        <p:nvSpPr>
          <p:cNvPr id="2" name="Google Shape;181;p15">
            <a:extLst>
              <a:ext uri="{FF2B5EF4-FFF2-40B4-BE49-F238E27FC236}">
                <a16:creationId xmlns:a16="http://schemas.microsoft.com/office/drawing/2014/main" id="{87B733AF-DEBB-1C17-7F04-F690B3931EEF}"/>
              </a:ext>
            </a:extLst>
          </p:cNvPr>
          <p:cNvSpPr txBox="1">
            <a:spLocks/>
          </p:cNvSpPr>
          <p:nvPr/>
        </p:nvSpPr>
        <p:spPr>
          <a:xfrm>
            <a:off x="1146544" y="882502"/>
            <a:ext cx="10515600" cy="187133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buSzPts val="2800"/>
            </a:pPr>
            <a:r>
              <a:rPr lang="en-GB" dirty="0">
                <a:latin typeface="Cambria" panose="02040503050406030204" pitchFamily="18" charset="0"/>
                <a:ea typeface="Cambria" panose="02040503050406030204" pitchFamily="18" charset="0"/>
                <a:hlinkClick r:id="rId4"/>
              </a:rPr>
              <a:t>Delirium video 3</a:t>
            </a:r>
            <a:endParaRPr lang="en-GB" dirty="0">
              <a:latin typeface="Cambria" panose="02040503050406030204" pitchFamily="18" charset="0"/>
              <a:ea typeface="Cambria" panose="02040503050406030204" pitchFamily="18" charset="0"/>
            </a:endParaRPr>
          </a:p>
          <a:p>
            <a:pPr marL="0" indent="0">
              <a:buSzPts val="2800"/>
            </a:pPr>
            <a:endParaRPr lang="en-GB" b="1" dirty="0"/>
          </a:p>
          <a:p>
            <a:pPr marL="0" indent="0">
              <a:buSzPts val="2800"/>
            </a:pPr>
            <a:endParaRPr lang="en-GB" b="1" dirty="0"/>
          </a:p>
          <a:p>
            <a:pPr marL="0" indent="0">
              <a:buSzPts val="2800"/>
            </a:pPr>
            <a:endParaRPr lang="en-GB"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8"/>
          <p:cNvPicPr preferRelativeResize="0"/>
          <p:nvPr/>
        </p:nvPicPr>
        <p:blipFill rotWithShape="1">
          <a:blip r:embed="rId3">
            <a:alphaModFix/>
          </a:blip>
          <a:srcRect/>
          <a:stretch/>
        </p:blipFill>
        <p:spPr>
          <a:xfrm>
            <a:off x="2456121" y="3285460"/>
            <a:ext cx="6730409" cy="3572540"/>
          </a:xfrm>
          <a:prstGeom prst="rect">
            <a:avLst/>
          </a:prstGeom>
          <a:noFill/>
          <a:ln>
            <a:noFill/>
          </a:ln>
        </p:spPr>
      </p:pic>
      <p:sp>
        <p:nvSpPr>
          <p:cNvPr id="2" name="Google Shape;181;p15">
            <a:extLst>
              <a:ext uri="{FF2B5EF4-FFF2-40B4-BE49-F238E27FC236}">
                <a16:creationId xmlns:a16="http://schemas.microsoft.com/office/drawing/2014/main" id="{5A825EDF-339C-A4C2-C99C-EF2DABAB08E5}"/>
              </a:ext>
            </a:extLst>
          </p:cNvPr>
          <p:cNvSpPr txBox="1">
            <a:spLocks/>
          </p:cNvSpPr>
          <p:nvPr/>
        </p:nvSpPr>
        <p:spPr>
          <a:xfrm>
            <a:off x="1146544" y="882502"/>
            <a:ext cx="10515600" cy="187133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buSzPts val="2800"/>
            </a:pPr>
            <a:r>
              <a:rPr lang="en-GB" dirty="0">
                <a:latin typeface="Cambria" panose="02040503050406030204" pitchFamily="18" charset="0"/>
                <a:ea typeface="Cambria" panose="02040503050406030204" pitchFamily="18" charset="0"/>
                <a:hlinkClick r:id="rId4"/>
              </a:rPr>
              <a:t>Delirium video 4</a:t>
            </a:r>
            <a:endParaRPr lang="en-GB" dirty="0">
              <a:latin typeface="Cambria" panose="02040503050406030204" pitchFamily="18" charset="0"/>
              <a:ea typeface="Cambria" panose="02040503050406030204" pitchFamily="18" charset="0"/>
            </a:endParaRPr>
          </a:p>
          <a:p>
            <a:pPr marL="0" indent="0">
              <a:buSzPts val="2800"/>
            </a:pPr>
            <a:endParaRPr lang="en-GB" b="1" dirty="0"/>
          </a:p>
          <a:p>
            <a:pPr marL="0" indent="0">
              <a:buSzPts val="2800"/>
            </a:pPr>
            <a:endParaRPr lang="en-GB" b="1" dirty="0"/>
          </a:p>
          <a:p>
            <a:pPr marL="0" indent="0">
              <a:buSzPts val="2800"/>
            </a:pPr>
            <a:endParaRPr lang="en-GB"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B050"/>
              </a:buClr>
              <a:buSzPts val="4400"/>
              <a:buFont typeface="Calibri"/>
              <a:buNone/>
            </a:pPr>
            <a:r>
              <a:rPr lang="en-GB" b="1">
                <a:solidFill>
                  <a:srgbClr val="00B050"/>
                </a:solidFill>
                <a:latin typeface="Calibri"/>
                <a:ea typeface="Calibri"/>
                <a:cs typeface="Calibri"/>
                <a:sym typeface="Calibri"/>
              </a:rPr>
              <a:t>SEDATION</a:t>
            </a:r>
            <a:endParaRPr>
              <a:solidFill>
                <a:srgbClr val="00B050"/>
              </a:solidFill>
              <a:latin typeface="Calibri"/>
              <a:ea typeface="Calibri"/>
              <a:cs typeface="Calibri"/>
              <a:sym typeface="Calibri"/>
            </a:endParaRPr>
          </a:p>
        </p:txBody>
      </p:sp>
      <p:sp>
        <p:nvSpPr>
          <p:cNvPr id="133" name="Google Shape;13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p:txBody>
      </p:sp>
      <p:pic>
        <p:nvPicPr>
          <p:cNvPr id="134" name="Google Shape;134;p9" descr="See the source image"/>
          <p:cNvPicPr preferRelativeResize="0"/>
          <p:nvPr/>
        </p:nvPicPr>
        <p:blipFill rotWithShape="1">
          <a:blip r:embed="rId3">
            <a:alphaModFix/>
          </a:blip>
          <a:srcRect/>
          <a:stretch/>
        </p:blipFill>
        <p:spPr>
          <a:xfrm>
            <a:off x="2351349" y="1498470"/>
            <a:ext cx="7620000" cy="5076826"/>
          </a:xfrm>
          <a:prstGeom prst="rect">
            <a:avLst/>
          </a:prstGeom>
          <a:noFill/>
          <a:ln>
            <a:noFill/>
          </a:ln>
        </p:spPr>
      </p:pic>
      <p:pic>
        <p:nvPicPr>
          <p:cNvPr id="2" name="officeArt object" descr="Picture 1">
            <a:extLst>
              <a:ext uri="{FF2B5EF4-FFF2-40B4-BE49-F238E27FC236}">
                <a16:creationId xmlns:a16="http://schemas.microsoft.com/office/drawing/2014/main" id="{0F3F7168-C653-0F2D-6A22-D554DABA074D}"/>
              </a:ext>
            </a:extLst>
          </p:cNvPr>
          <p:cNvPicPr/>
          <p:nvPr/>
        </p:nvPicPr>
        <p:blipFill>
          <a:blip r:embed="rId4"/>
          <a:stretch>
            <a:fillRect/>
          </a:stretch>
        </p:blipFill>
        <p:spPr>
          <a:xfrm>
            <a:off x="143387" y="6356350"/>
            <a:ext cx="1646084" cy="438150"/>
          </a:xfrm>
          <a:prstGeom prst="rect">
            <a:avLst/>
          </a:prstGeom>
          <a:ln w="12700" cap="flat">
            <a:noFill/>
            <a:miter lim="400000"/>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body" idx="4294967295"/>
          </p:nvPr>
        </p:nvSpPr>
        <p:spPr>
          <a:xfrm>
            <a:off x="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p:txBody>
      </p:sp>
      <p:pic>
        <p:nvPicPr>
          <p:cNvPr id="141" name="Google Shape;141;p10"/>
          <p:cNvPicPr preferRelativeResize="0"/>
          <p:nvPr/>
        </p:nvPicPr>
        <p:blipFill rotWithShape="1">
          <a:blip r:embed="rId3">
            <a:alphaModFix/>
          </a:blip>
          <a:srcRect/>
          <a:stretch/>
        </p:blipFill>
        <p:spPr>
          <a:xfrm>
            <a:off x="4317454" y="2683141"/>
            <a:ext cx="3557092" cy="1390914"/>
          </a:xfrm>
          <a:prstGeom prst="rect">
            <a:avLst/>
          </a:prstGeom>
          <a:noFill/>
          <a:ln>
            <a:noFill/>
          </a:ln>
        </p:spPr>
      </p:pic>
      <p:pic>
        <p:nvPicPr>
          <p:cNvPr id="2" name="officeArt object" descr="Picture 1">
            <a:extLst>
              <a:ext uri="{FF2B5EF4-FFF2-40B4-BE49-F238E27FC236}">
                <a16:creationId xmlns:a16="http://schemas.microsoft.com/office/drawing/2014/main" id="{1B6E006B-53A5-1D9F-60D9-BED61CC51D47}"/>
              </a:ext>
            </a:extLst>
          </p:cNvPr>
          <p:cNvPicPr/>
          <p:nvPr/>
        </p:nvPicPr>
        <p:blipFill>
          <a:blip r:embed="rId4"/>
          <a:stretch>
            <a:fillRect/>
          </a:stretch>
        </p:blipFill>
        <p:spPr>
          <a:xfrm>
            <a:off x="143387" y="6356350"/>
            <a:ext cx="1646084" cy="438150"/>
          </a:xfrm>
          <a:prstGeom prst="rect">
            <a:avLst/>
          </a:prstGeom>
          <a:ln w="12700" cap="flat">
            <a:noFill/>
            <a:miter lim="400000"/>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body" idx="4294967295"/>
          </p:nvPr>
        </p:nvSpPr>
        <p:spPr>
          <a:xfrm>
            <a:off x="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p:txBody>
      </p:sp>
      <p:pic>
        <p:nvPicPr>
          <p:cNvPr id="148" name="Google Shape;148;p11"/>
          <p:cNvPicPr preferRelativeResize="0"/>
          <p:nvPr/>
        </p:nvPicPr>
        <p:blipFill rotWithShape="1">
          <a:blip r:embed="rId3">
            <a:alphaModFix/>
          </a:blip>
          <a:srcRect/>
          <a:stretch/>
        </p:blipFill>
        <p:spPr>
          <a:xfrm>
            <a:off x="4368416" y="2538677"/>
            <a:ext cx="3455168" cy="1462617"/>
          </a:xfrm>
          <a:prstGeom prst="rect">
            <a:avLst/>
          </a:prstGeom>
          <a:noFill/>
          <a:ln>
            <a:noFill/>
          </a:ln>
        </p:spPr>
      </p:pic>
      <p:pic>
        <p:nvPicPr>
          <p:cNvPr id="2" name="officeArt object" descr="Picture 1">
            <a:extLst>
              <a:ext uri="{FF2B5EF4-FFF2-40B4-BE49-F238E27FC236}">
                <a16:creationId xmlns:a16="http://schemas.microsoft.com/office/drawing/2014/main" id="{7102AEAC-34A3-0D53-1E05-AFB3279D9F79}"/>
              </a:ext>
            </a:extLst>
          </p:cNvPr>
          <p:cNvPicPr/>
          <p:nvPr/>
        </p:nvPicPr>
        <p:blipFill>
          <a:blip r:embed="rId4"/>
          <a:stretch>
            <a:fillRect/>
          </a:stretch>
        </p:blipFill>
        <p:spPr>
          <a:xfrm>
            <a:off x="143387" y="6356350"/>
            <a:ext cx="1646084" cy="438150"/>
          </a:xfrm>
          <a:prstGeom prst="rect">
            <a:avLst/>
          </a:prstGeom>
          <a:ln w="12700" cap="flat">
            <a:noFill/>
            <a:miter lim="400000"/>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body" idx="4294967295"/>
          </p:nvPr>
        </p:nvSpPr>
        <p:spPr>
          <a:xfrm>
            <a:off x="0" y="1825625"/>
            <a:ext cx="10515600" cy="487521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a:p>
            <a:pPr marL="0" lvl="0" indent="0" algn="ctr" rtl="0">
              <a:lnSpc>
                <a:spcPct val="90000"/>
              </a:lnSpc>
              <a:spcBef>
                <a:spcPts val="1000"/>
              </a:spcBef>
              <a:spcAft>
                <a:spcPts val="0"/>
              </a:spcAft>
              <a:buClr>
                <a:schemeClr val="dk1"/>
              </a:buClr>
              <a:buSzPts val="2800"/>
              <a:buNone/>
            </a:pPr>
            <a:endParaRPr b="1"/>
          </a:p>
        </p:txBody>
      </p:sp>
      <p:pic>
        <p:nvPicPr>
          <p:cNvPr id="155" name="Google Shape;155;p12"/>
          <p:cNvPicPr preferRelativeResize="0"/>
          <p:nvPr/>
        </p:nvPicPr>
        <p:blipFill rotWithShape="1">
          <a:blip r:embed="rId3">
            <a:alphaModFix/>
          </a:blip>
          <a:srcRect/>
          <a:stretch/>
        </p:blipFill>
        <p:spPr>
          <a:xfrm>
            <a:off x="4241799" y="1296194"/>
            <a:ext cx="3589363" cy="1058862"/>
          </a:xfrm>
          <a:prstGeom prst="rect">
            <a:avLst/>
          </a:prstGeom>
          <a:noFill/>
          <a:ln>
            <a:noFill/>
          </a:ln>
        </p:spPr>
      </p:pic>
      <p:pic>
        <p:nvPicPr>
          <p:cNvPr id="156" name="Google Shape;156;p12"/>
          <p:cNvPicPr preferRelativeResize="0"/>
          <p:nvPr/>
        </p:nvPicPr>
        <p:blipFill rotWithShape="1">
          <a:blip r:embed="rId4">
            <a:alphaModFix/>
          </a:blip>
          <a:srcRect/>
          <a:stretch/>
        </p:blipFill>
        <p:spPr>
          <a:xfrm>
            <a:off x="4182281" y="3070687"/>
            <a:ext cx="3708400" cy="1168400"/>
          </a:xfrm>
          <a:prstGeom prst="rect">
            <a:avLst/>
          </a:prstGeom>
          <a:noFill/>
          <a:ln>
            <a:noFill/>
          </a:ln>
        </p:spPr>
      </p:pic>
      <p:pic>
        <p:nvPicPr>
          <p:cNvPr id="157" name="Google Shape;157;p12"/>
          <p:cNvPicPr preferRelativeResize="0"/>
          <p:nvPr/>
        </p:nvPicPr>
        <p:blipFill rotWithShape="1">
          <a:blip r:embed="rId5">
            <a:alphaModFix/>
          </a:blip>
          <a:srcRect/>
          <a:stretch/>
        </p:blipFill>
        <p:spPr>
          <a:xfrm>
            <a:off x="4258481" y="4954719"/>
            <a:ext cx="3632200" cy="1244600"/>
          </a:xfrm>
          <a:prstGeom prst="rect">
            <a:avLst/>
          </a:prstGeom>
          <a:noFill/>
          <a:ln>
            <a:noFill/>
          </a:ln>
        </p:spPr>
      </p:pic>
      <p:pic>
        <p:nvPicPr>
          <p:cNvPr id="2" name="officeArt object" descr="Picture 1">
            <a:extLst>
              <a:ext uri="{FF2B5EF4-FFF2-40B4-BE49-F238E27FC236}">
                <a16:creationId xmlns:a16="http://schemas.microsoft.com/office/drawing/2014/main" id="{1AC3E9A4-BB8F-BC6E-C7D9-82F1616307B2}"/>
              </a:ext>
            </a:extLst>
          </p:cNvPr>
          <p:cNvPicPr/>
          <p:nvPr/>
        </p:nvPicPr>
        <p:blipFill>
          <a:blip r:embed="rId6"/>
          <a:stretch>
            <a:fillRect/>
          </a:stretch>
        </p:blipFill>
        <p:spPr>
          <a:xfrm>
            <a:off x="143387" y="6356350"/>
            <a:ext cx="1646084" cy="438150"/>
          </a:xfrm>
          <a:prstGeom prst="rect">
            <a:avLst/>
          </a:prstGeom>
          <a:ln w="12700" cap="flat">
            <a:noFill/>
            <a:miter lim="400000"/>
          </a:ln>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1827</Words>
  <Application>Microsoft Office PowerPoint</Application>
  <PresentationFormat>Widescreen</PresentationFormat>
  <Paragraphs>239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Courier New</vt:lpstr>
      <vt:lpstr>Office Theme</vt:lpstr>
      <vt:lpstr>PowerPoint Presentation</vt:lpstr>
      <vt:lpstr>PowerPoint Presentation</vt:lpstr>
      <vt:lpstr>PowerPoint Presentation</vt:lpstr>
      <vt:lpstr>PowerPoint Presentation</vt:lpstr>
      <vt:lpstr>PowerPoint Presentation</vt:lpstr>
      <vt:lpstr>SEDATION</vt:lpstr>
      <vt:lpstr>PowerPoint Presentation</vt:lpstr>
      <vt:lpstr>PowerPoint Presentation</vt:lpstr>
      <vt:lpstr>PowerPoint Presentation</vt:lpstr>
      <vt:lpstr>PowerPoint Presentation</vt:lpstr>
      <vt:lpstr>PowerPoint Presentation</vt:lpstr>
      <vt:lpstr>MANAGING SEDATION</vt:lpstr>
      <vt:lpstr>PowerPoint Presentation</vt:lpstr>
      <vt:lpstr>PowerPoint Presentation</vt:lpstr>
      <vt:lpstr>DELIRIUM</vt:lpstr>
      <vt:lpstr>DOLS and ICU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 Cockroft</dc:creator>
  <cp:lastModifiedBy>Anna Ripley</cp:lastModifiedBy>
  <cp:revision>4</cp:revision>
  <dcterms:created xsi:type="dcterms:W3CDTF">2020-08-14T15:57:24Z</dcterms:created>
  <dcterms:modified xsi:type="dcterms:W3CDTF">2025-01-08T09:59:44Z</dcterms:modified>
</cp:coreProperties>
</file>