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4"/>
  </p:notesMasterIdLst>
  <p:sldIdLst>
    <p:sldId id="280" r:id="rId5"/>
    <p:sldId id="27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81" r:id="rId19"/>
    <p:sldId id="274" r:id="rId20"/>
    <p:sldId id="277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hoi" initials="HC" lastIdx="1" clrIdx="0">
    <p:extLst>
      <p:ext uri="{19B8F6BF-5375-455C-9EA6-DF929625EA0E}">
        <p15:presenceInfo xmlns:p15="http://schemas.microsoft.com/office/powerpoint/2012/main" userId="S::Hannah.Choi@phe.gov.uk::4ff1da25-6d8f-4961-ad82-912a5d733a4c" providerId="AD"/>
      </p:ext>
    </p:extLst>
  </p:cmAuthor>
  <p:cmAuthor id="2" name="Lababa Hasan" initials="LH" lastIdx="1" clrIdx="1">
    <p:extLst>
      <p:ext uri="{19B8F6BF-5375-455C-9EA6-DF929625EA0E}">
        <p15:presenceInfo xmlns:p15="http://schemas.microsoft.com/office/powerpoint/2012/main" userId="S::Lababa.Hasan@phe.gov.uk::a591f956-79f6-4bc4-a567-aa744920e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  <a:srgbClr val="00AB8E"/>
    <a:srgbClr val="00AE8E"/>
    <a:srgbClr val="00AB9E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07" autoAdjust="0"/>
  </p:normalViewPr>
  <p:slideViewPr>
    <p:cSldViewPr>
      <p:cViewPr varScale="1">
        <p:scale>
          <a:sx n="103" d="100"/>
          <a:sy n="103" d="100"/>
        </p:scale>
        <p:origin x="144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units.xlsx]Sheet1!PivotTable2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CCUs</a:t>
            </a:r>
            <a:endParaRPr lang="en-US"/>
          </a:p>
        </c:rich>
      </c:tx>
      <c:layout>
        <c:manualLayout>
          <c:xMode val="edge"/>
          <c:yMode val="edge"/>
          <c:x val="0.38176377952755902"/>
          <c:y val="1.9267822736030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Sheet1!$N$4:$N$32</c:f>
              <c:multiLvlStrCache>
                <c:ptCount val="22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Sheet1!$O$4:$O$32</c:f>
              <c:numCache>
                <c:formatCode>General</c:formatCode>
                <c:ptCount val="22"/>
                <c:pt idx="0">
                  <c:v>19</c:v>
                </c:pt>
                <c:pt idx="1">
                  <c:v>25</c:v>
                </c:pt>
                <c:pt idx="2">
                  <c:v>33</c:v>
                </c:pt>
                <c:pt idx="3">
                  <c:v>58</c:v>
                </c:pt>
                <c:pt idx="4">
                  <c:v>72</c:v>
                </c:pt>
                <c:pt idx="5">
                  <c:v>78</c:v>
                </c:pt>
                <c:pt idx="6">
                  <c:v>79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87</c:v>
                </c:pt>
                <c:pt idx="11">
                  <c:v>91</c:v>
                </c:pt>
                <c:pt idx="12">
                  <c:v>91</c:v>
                </c:pt>
                <c:pt idx="13">
                  <c:v>95</c:v>
                </c:pt>
                <c:pt idx="14">
                  <c:v>87</c:v>
                </c:pt>
                <c:pt idx="15">
                  <c:v>84</c:v>
                </c:pt>
                <c:pt idx="16">
                  <c:v>73</c:v>
                </c:pt>
                <c:pt idx="17">
                  <c:v>69</c:v>
                </c:pt>
                <c:pt idx="18">
                  <c:v>74</c:v>
                </c:pt>
                <c:pt idx="19">
                  <c:v>83</c:v>
                </c:pt>
                <c:pt idx="20">
                  <c:v>87</c:v>
                </c:pt>
                <c:pt idx="2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2-47EB-BA0F-D8B193103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69672"/>
        <c:axId val="462263440"/>
      </c:lineChart>
      <c:catAx>
        <c:axId val="46226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3440"/>
        <c:crosses val="autoZero"/>
        <c:auto val="1"/>
        <c:lblAlgn val="ctr"/>
        <c:lblOffset val="100"/>
        <c:noMultiLvlLbl val="0"/>
      </c:catAx>
      <c:valAx>
        <c:axId val="46226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units.xlsx]Sheet1!PivotTable2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Paediatric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Sheet1!$N$4:$N$32</c:f>
              <c:multiLvlStrCache>
                <c:ptCount val="22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Sheet1!$O$4:$O$32</c:f>
              <c:numCache>
                <c:formatCode>General</c:formatCode>
                <c:ptCount val="22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AA-43E0-AF8C-DE0D7DF2E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69672"/>
        <c:axId val="462263440"/>
      </c:lineChart>
      <c:catAx>
        <c:axId val="46226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3440"/>
        <c:crosses val="autoZero"/>
        <c:auto val="1"/>
        <c:lblAlgn val="ctr"/>
        <c:lblOffset val="100"/>
        <c:noMultiLvlLbl val="0"/>
      </c:catAx>
      <c:valAx>
        <c:axId val="46226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[Actively participating units.xlsx]Sheet1!PivotTable2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Neonatal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multiLvlStrRef>
              <c:f>Sheet1!$N$4:$N$32</c:f>
              <c:multiLvlStrCache>
                <c:ptCount val="22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Sheet1!$O$4:$O$32</c:f>
              <c:numCache>
                <c:formatCode>General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55-41F7-831F-CB705C0DA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69672"/>
        <c:axId val="462263440"/>
      </c:lineChart>
      <c:catAx>
        <c:axId val="46226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3440"/>
        <c:crosses val="autoZero"/>
        <c:auto val="1"/>
        <c:lblAlgn val="ctr"/>
        <c:lblOffset val="100"/>
        <c:noMultiLvlLbl val="0"/>
      </c:catAx>
      <c:valAx>
        <c:axId val="46226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26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813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00151" y="6308726"/>
            <a:ext cx="10752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3A8E7E-801F-4B6D-8E3C-9A50A86E2296}"/>
              </a:ext>
            </a:extLst>
          </p:cNvPr>
          <p:cNvSpPr txBox="1">
            <a:spLocks/>
          </p:cNvSpPr>
          <p:nvPr/>
        </p:nvSpPr>
        <p:spPr>
          <a:xfrm>
            <a:off x="839416" y="5157192"/>
            <a:ext cx="10873208" cy="13295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r>
              <a:rPr lang="en-GB" sz="4500" dirty="0">
                <a:solidFill>
                  <a:schemeClr val="bg1"/>
                </a:solidFill>
                <a:latin typeface="+mj-lt"/>
              </a:rPr>
              <a:t>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36D42-81E3-4930-BECA-B7C8D753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90925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02CA36-60E0-4631-8F84-8D16D1EA3D99}"/>
              </a:ext>
            </a:extLst>
          </p:cNvPr>
          <p:cNvSpPr/>
          <p:nvPr/>
        </p:nvSpPr>
        <p:spPr>
          <a:xfrm>
            <a:off x="0" y="2060848"/>
            <a:ext cx="12192000" cy="486916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A76E-F926-417B-9B6F-A26E37296BF2}"/>
              </a:ext>
            </a:extLst>
          </p:cNvPr>
          <p:cNvSpPr txBox="1"/>
          <p:nvPr/>
        </p:nvSpPr>
        <p:spPr>
          <a:xfrm>
            <a:off x="-29442" y="2060848"/>
            <a:ext cx="900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Update:Q16 Jan-Mar 2020 – Q22 Jul-Sep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5D8-A9E6-49AC-B1C7-1088814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7649-B92F-4FF4-A372-4C8513D9C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0AAF1-0825-407A-BE65-5224CBB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6B426B-4650-4D90-982F-C977A8430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92969"/>
              </p:ext>
            </p:extLst>
          </p:nvPr>
        </p:nvGraphicFramePr>
        <p:xfrm>
          <a:off x="253672" y="2109654"/>
          <a:ext cx="5795997" cy="3034227"/>
        </p:xfrm>
        <a:graphic>
          <a:graphicData uri="http://schemas.openxmlformats.org/drawingml/2006/table">
            <a:tbl>
              <a:tblPr/>
              <a:tblGrid>
                <a:gridCol w="2220236">
                  <a:extLst>
                    <a:ext uri="{9D8B030D-6E8A-4147-A177-3AD203B41FA5}">
                      <a16:colId xmlns:a16="http://schemas.microsoft.com/office/drawing/2014/main" val="1621473376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3225105311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3545612669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1105413035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1859282222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3120272549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3244065718"/>
                    </a:ext>
                  </a:extLst>
                </a:gridCol>
                <a:gridCol w="510823">
                  <a:extLst>
                    <a:ext uri="{9D8B030D-6E8A-4147-A177-3AD203B41FA5}">
                      <a16:colId xmlns:a16="http://schemas.microsoft.com/office/drawing/2014/main" val="1612290898"/>
                    </a:ext>
                  </a:extLst>
                </a:gridCol>
              </a:tblGrid>
              <a:tr h="5475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1263"/>
                  </a:ext>
                </a:extLst>
              </a:tr>
              <a:tr h="368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positive blood cultures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212591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patient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3973"/>
                  </a:ext>
                </a:extLst>
              </a:tr>
              <a:tr h="368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positive blood cultures per 1,000 patient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779075"/>
                  </a:ext>
                </a:extLst>
              </a:tr>
              <a:tr h="368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positive blood cultures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701844"/>
                  </a:ext>
                </a:extLst>
              </a:tr>
              <a:tr h="368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blood culture sets taken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74269"/>
                  </a:ext>
                </a:extLst>
              </a:tr>
              <a:tr h="368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871891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BSIs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15562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BSI per 1,000 patient 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82054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43" y="1556792"/>
            <a:ext cx="6002929" cy="4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B98B-CCA2-4C8E-9A15-3F109656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C03E-AF85-49C7-9926-94C5D726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AB27-C16F-42B0-9513-AA21B5A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272299"/>
            <a:ext cx="6254431" cy="431340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513B05-DF46-4A82-8630-AEF3132EA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40892"/>
              </p:ext>
            </p:extLst>
          </p:nvPr>
        </p:nvGraphicFramePr>
        <p:xfrm>
          <a:off x="155691" y="2370599"/>
          <a:ext cx="5413469" cy="2116800"/>
        </p:xfrm>
        <a:graphic>
          <a:graphicData uri="http://schemas.openxmlformats.org/drawingml/2006/table">
            <a:tbl>
              <a:tblPr/>
              <a:tblGrid>
                <a:gridCol w="1478349">
                  <a:extLst>
                    <a:ext uri="{9D8B030D-6E8A-4147-A177-3AD203B41FA5}">
                      <a16:colId xmlns:a16="http://schemas.microsoft.com/office/drawing/2014/main" val="3247378602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469654419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733436985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261765398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611857569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445437895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188848607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45705381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475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372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9,289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8,272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8,685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7,837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7,905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7,384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8,679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4238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6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4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B87-3DA9-455D-8598-6DBD461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632-41F9-432B-AB85-8ADA28A21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31BF-6021-48AD-A754-E0A2049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BF52F4-6C52-4853-A2CF-F3D1B9989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25804"/>
              </p:ext>
            </p:extLst>
          </p:nvPr>
        </p:nvGraphicFramePr>
        <p:xfrm>
          <a:off x="263352" y="1352400"/>
          <a:ext cx="5415169" cy="4153200"/>
        </p:xfrm>
        <a:graphic>
          <a:graphicData uri="http://schemas.openxmlformats.org/drawingml/2006/table">
            <a:tbl>
              <a:tblPr/>
              <a:tblGrid>
                <a:gridCol w="1480049">
                  <a:extLst>
                    <a:ext uri="{9D8B030D-6E8A-4147-A177-3AD203B41FA5}">
                      <a16:colId xmlns:a16="http://schemas.microsoft.com/office/drawing/2014/main" val="96526374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64393482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826785529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73766576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404218473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638336797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861258210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75692331"/>
                    </a:ext>
                  </a:extLst>
                </a:gridCol>
              </a:tblGrid>
              <a:tr h="1206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088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533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1,759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2,560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724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397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5847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5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649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7806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534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247700"/>
            <a:ext cx="6325770" cy="4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FFA7-3BCB-46EF-B0B4-C176D57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2A19-3179-493C-ABAC-84E820D7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F8B-1D3B-45F1-8685-1D8E34A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EE6DE4B-5DD4-491D-8086-6DBCE3F49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74" y="1228597"/>
            <a:ext cx="7012202" cy="5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ICU-associated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57FDA93-51CD-40A8-9A03-6EAC4E0F5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268463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ICU-CVC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28D2C24-AB55-46B1-B896-098F761B5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112135"/>
            <a:ext cx="7376871" cy="52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6180-0D64-4673-A51C-C6CCA48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53E4-09CC-4D00-8568-F9AE2DEEB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FFF0-DD98-45E7-9C51-A23D3C1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D3B07-38AE-4253-A4F4-761D30286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94927"/>
            <a:ext cx="7272808" cy="519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4212337-F572-47F5-9AD5-427BA83F4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052736"/>
            <a:ext cx="7488832" cy="53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C72-33A6-4300-AED8-3105BB38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5F16-487F-4A85-B65D-32552AE77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8ADD-C181-4A9E-B4D8-49039C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4E373C2-03B6-4FB7-B968-0003E6D9B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81025"/>
            <a:ext cx="7200800" cy="51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858-3C84-418C-9B4E-18DB650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C06-3494-4308-924D-7933866F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9D5-2BD1-4B26-9B3C-14703624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3E2129B-DF3D-47E4-B3EC-B59A60B6C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55308"/>
            <a:ext cx="7272808" cy="51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303-58A8-497C-AF81-70A52B9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Participation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BD531E-1D73-417A-8D07-3E1F8917C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246701"/>
              </p:ext>
            </p:extLst>
          </p:nvPr>
        </p:nvGraphicFramePr>
        <p:xfrm>
          <a:off x="778383" y="1556792"/>
          <a:ext cx="10369152" cy="4320479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30201480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32766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06667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7384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3732847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4235749937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Trusts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All CCUs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Adult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Paediatric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Neonatal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65006072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in 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428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4414190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registered on ICU Data Capture System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540794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with a registered Local Administrator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7243585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ever entered any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17972591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FY 2020/2021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3384716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Q21 Apr-Jun 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786843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D22C-5696-4F10-940B-A10392071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D1F4-73FF-4244-8440-2E3F186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</p:spTree>
    <p:extLst>
      <p:ext uri="{BB962C8B-B14F-4D97-AF65-F5344CB8AC3E}">
        <p14:creationId xmlns:p14="http://schemas.microsoft.com/office/powerpoint/2010/main" val="7914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B1A243-02C5-47D4-8300-3F9734987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424566"/>
              </p:ext>
            </p:extLst>
          </p:nvPr>
        </p:nvGraphicFramePr>
        <p:xfrm>
          <a:off x="-15892" y="2002145"/>
          <a:ext cx="4023660" cy="384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B1A243-02C5-47D4-8300-3F9734987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730841"/>
              </p:ext>
            </p:extLst>
          </p:nvPr>
        </p:nvGraphicFramePr>
        <p:xfrm>
          <a:off x="4024332" y="2002145"/>
          <a:ext cx="4023660" cy="383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6B1A243-02C5-47D4-8300-3F9734987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205547"/>
              </p:ext>
            </p:extLst>
          </p:nvPr>
        </p:nvGraphicFramePr>
        <p:xfrm>
          <a:off x="8184234" y="2008797"/>
          <a:ext cx="3895248" cy="383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DA7-1613-45CB-B24E-45890D1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7189-6006-4719-919C-A5FE7E68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9AF-1BF6-4D7F-A413-D98DA8E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5493BDA2-DC1C-45B5-B36D-8A5E796B6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422459"/>
              </p:ext>
            </p:extLst>
          </p:nvPr>
        </p:nvGraphicFramePr>
        <p:xfrm>
          <a:off x="119336" y="2025989"/>
          <a:ext cx="5861795" cy="3391200"/>
        </p:xfrm>
        <a:graphic>
          <a:graphicData uri="http://schemas.openxmlformats.org/drawingml/2006/table">
            <a:tbl>
              <a:tblPr/>
              <a:tblGrid>
                <a:gridCol w="1926675">
                  <a:extLst>
                    <a:ext uri="{9D8B030D-6E8A-4147-A177-3AD203B41FA5}">
                      <a16:colId xmlns:a16="http://schemas.microsoft.com/office/drawing/2014/main" val="267369477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855013159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139309698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040193404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233665296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839080504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593607536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939675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2764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644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93,480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85,471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67,411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117,572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90,279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101,778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17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452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835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11,613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11,653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7,853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10,922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16,881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12,665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28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962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275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87351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137" y="1556792"/>
            <a:ext cx="5898519" cy="4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EF3-FDF2-43F7-8527-8304D241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Rates of ICU-associated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86A-B94D-4190-9347-ABBEEBE99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512C-0B83-4E01-9478-49E76C5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461877-F534-4E88-895C-CEEE1B508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92573"/>
              </p:ext>
            </p:extLst>
          </p:nvPr>
        </p:nvGraphicFramePr>
        <p:xfrm>
          <a:off x="102462" y="2794456"/>
          <a:ext cx="5903978" cy="1878388"/>
        </p:xfrm>
        <a:graphic>
          <a:graphicData uri="http://schemas.openxmlformats.org/drawingml/2006/table">
            <a:tbl>
              <a:tblPr/>
              <a:tblGrid>
                <a:gridCol w="1974780">
                  <a:extLst>
                    <a:ext uri="{9D8B030D-6E8A-4147-A177-3AD203B41FA5}">
                      <a16:colId xmlns:a16="http://schemas.microsoft.com/office/drawing/2014/main" val="1129508272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29436553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2277941487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4241217560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1936822057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2061364359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2753771422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3850609874"/>
                    </a:ext>
                  </a:extLst>
                </a:gridCol>
              </a:tblGrid>
              <a:tr h="6070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357363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765"/>
                  </a:ext>
                </a:extLst>
              </a:tr>
              <a:tr h="5349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67,711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68,697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46,858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70,475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95,413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65,907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75,245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023697"/>
                  </a:ext>
                </a:extLst>
              </a:tr>
              <a:tr h="35955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819206"/>
                  </a:ext>
                </a:extLst>
              </a:tr>
            </a:tbl>
          </a:graphicData>
        </a:graphic>
      </p:graphicFrame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515" y="1556792"/>
            <a:ext cx="5973076" cy="41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0CC6-64D8-46E9-AED2-5E77425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CVC-BSI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DE80-E094-469F-A87B-6C6C2B5A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62B-7DEA-44C9-85B4-FC31E2C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E63A49-E170-49C4-B0C5-44D239908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93002"/>
              </p:ext>
            </p:extLst>
          </p:nvPr>
        </p:nvGraphicFramePr>
        <p:xfrm>
          <a:off x="104252" y="1599454"/>
          <a:ext cx="5991748" cy="3659091"/>
        </p:xfrm>
        <a:graphic>
          <a:graphicData uri="http://schemas.openxmlformats.org/drawingml/2006/table">
            <a:tbl>
              <a:tblPr/>
              <a:tblGrid>
                <a:gridCol w="2056621">
                  <a:extLst>
                    <a:ext uri="{9D8B030D-6E8A-4147-A177-3AD203B41FA5}">
                      <a16:colId xmlns:a16="http://schemas.microsoft.com/office/drawing/2014/main" val="613080876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1383954963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3006137184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4206592053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1369212045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3202360025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2410767545"/>
                    </a:ext>
                  </a:extLst>
                </a:gridCol>
                <a:gridCol w="562161">
                  <a:extLst>
                    <a:ext uri="{9D8B030D-6E8A-4147-A177-3AD203B41FA5}">
                      <a16:colId xmlns:a16="http://schemas.microsoft.com/office/drawing/2014/main" val="1026187061"/>
                    </a:ext>
                  </a:extLst>
                </a:gridCol>
              </a:tblGrid>
              <a:tr h="5499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02252"/>
                  </a:ext>
                </a:extLst>
              </a:tr>
              <a:tr h="336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971685"/>
                  </a:ext>
                </a:extLst>
              </a:tr>
              <a:tr h="500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42,121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47,797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30,216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44,851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61,703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41,341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46,379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32271"/>
                  </a:ext>
                </a:extLst>
              </a:tr>
              <a:tr h="336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371237"/>
                  </a:ext>
                </a:extLst>
              </a:tr>
              <a:tr h="336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538658"/>
                  </a:ext>
                </a:extLst>
              </a:tr>
              <a:tr h="336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295846"/>
                  </a:ext>
                </a:extLst>
              </a:tr>
              <a:tr h="336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608153"/>
                  </a:ext>
                </a:extLst>
              </a:tr>
              <a:tr h="500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36294"/>
                  </a:ext>
                </a:extLst>
              </a:tr>
              <a:tr h="1968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62.2%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69.6%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64.5%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63.6%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64.7%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61.6%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133677"/>
                  </a:ext>
                </a:extLst>
              </a:tr>
            </a:tbl>
          </a:graphicData>
        </a:graphic>
      </p:graphicFrame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7671" y="1282697"/>
            <a:ext cx="5764980" cy="39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A28F-B296-48D2-B550-D2F1DE5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31-2813-4DA2-9AF3-AD8757EB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3238-B52F-4F85-8440-BA733A25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1D5BD3-7BB7-4887-B904-9358C8DBC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6106"/>
              </p:ext>
            </p:extLst>
          </p:nvPr>
        </p:nvGraphicFramePr>
        <p:xfrm>
          <a:off x="75704" y="1733400"/>
          <a:ext cx="6020296" cy="3391200"/>
        </p:xfrm>
        <a:graphic>
          <a:graphicData uri="http://schemas.openxmlformats.org/drawingml/2006/table">
            <a:tbl>
              <a:tblPr/>
              <a:tblGrid>
                <a:gridCol w="2085176">
                  <a:extLst>
                    <a:ext uri="{9D8B030D-6E8A-4147-A177-3AD203B41FA5}">
                      <a16:colId xmlns:a16="http://schemas.microsoft.com/office/drawing/2014/main" val="277157043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723751966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009448489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740411967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079447922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04702566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812991193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983102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677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08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4,578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3,045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64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88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959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07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08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69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2456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153" y="1313413"/>
            <a:ext cx="5909519" cy="40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6A9E-44B5-4F69-8513-97D35F58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66E9-2EF2-402F-B66A-D36BD174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F4DA-3886-4D4F-9EDE-7B2778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E69F3B-8A0D-428B-9C69-4AB1EEAF4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27611"/>
              </p:ext>
            </p:extLst>
          </p:nvPr>
        </p:nvGraphicFramePr>
        <p:xfrm>
          <a:off x="119336" y="2579036"/>
          <a:ext cx="5691702" cy="1883219"/>
        </p:xfrm>
        <a:graphic>
          <a:graphicData uri="http://schemas.openxmlformats.org/drawingml/2006/table">
            <a:tbl>
              <a:tblPr/>
              <a:tblGrid>
                <a:gridCol w="1756582">
                  <a:extLst>
                    <a:ext uri="{9D8B030D-6E8A-4147-A177-3AD203B41FA5}">
                      <a16:colId xmlns:a16="http://schemas.microsoft.com/office/drawing/2014/main" val="2064850582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275644243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973100641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122076433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3601651074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382166024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2535238323"/>
                    </a:ext>
                  </a:extLst>
                </a:gridCol>
                <a:gridCol w="562160">
                  <a:extLst>
                    <a:ext uri="{9D8B030D-6E8A-4147-A177-3AD203B41FA5}">
                      <a16:colId xmlns:a16="http://schemas.microsoft.com/office/drawing/2014/main" val="527893341"/>
                    </a:ext>
                  </a:extLst>
                </a:gridCol>
              </a:tblGrid>
              <a:tr h="5569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Q18 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Q22 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34223"/>
                  </a:ext>
                </a:extLst>
              </a:tr>
              <a:tr h="3575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0764"/>
                  </a:ext>
                </a:extLst>
              </a:tr>
              <a:tr h="5679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20990"/>
                  </a:ext>
                </a:extLst>
              </a:tr>
              <a:tr h="3814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4461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557988"/>
            <a:ext cx="5990600" cy="41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F28E-23F9-4CC3-B0A2-16E5CDB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F89C-5F5A-4CC2-B064-A9B9C5E2D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37007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9A14-E307-4491-B145-4BF9056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Q16 Jan-Mar 2020 – Q22 Jul-Sep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8613"/>
            <a:ext cx="5904000" cy="40717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E9EE68-BE78-4946-9126-21C7EAE73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05487"/>
              </p:ext>
            </p:extLst>
          </p:nvPr>
        </p:nvGraphicFramePr>
        <p:xfrm>
          <a:off x="372791" y="1766479"/>
          <a:ext cx="5687947" cy="4000800"/>
        </p:xfrm>
        <a:graphic>
          <a:graphicData uri="http://schemas.openxmlformats.org/drawingml/2006/table">
            <a:tbl>
              <a:tblPr/>
              <a:tblGrid>
                <a:gridCol w="1729811">
                  <a:extLst>
                    <a:ext uri="{9D8B030D-6E8A-4147-A177-3AD203B41FA5}">
                      <a16:colId xmlns:a16="http://schemas.microsoft.com/office/drawing/2014/main" val="3932703907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3736405620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845942224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79067979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3754952240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3620768127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1332922929"/>
                    </a:ext>
                  </a:extLst>
                </a:gridCol>
                <a:gridCol w="565448">
                  <a:extLst>
                    <a:ext uri="{9D8B030D-6E8A-4147-A177-3AD203B41FA5}">
                      <a16:colId xmlns:a16="http://schemas.microsoft.com/office/drawing/2014/main" val="1631020580"/>
                    </a:ext>
                  </a:extLst>
                </a:gridCol>
              </a:tblGrid>
              <a:tr h="1300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Q16 Jan-Mar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Q17 Apr-Jun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Q18 Jul-Sep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Q19 Oct-Dec 2020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Q20 Jan-Mar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Q21 Apr-Jun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Q22 Jul-Sep 2021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0491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69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297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24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148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642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76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764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55.5%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44.1%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9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50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98002E"/>
      </a:lt2>
      <a:accent1>
        <a:srgbClr val="00AB8E"/>
      </a:accent1>
      <a:accent2>
        <a:srgbClr val="012169"/>
      </a:accent2>
      <a:accent3>
        <a:srgbClr val="E7E6E6"/>
      </a:accent3>
      <a:accent4>
        <a:srgbClr val="ECA154"/>
      </a:accent4>
      <a:accent5>
        <a:srgbClr val="98A4AE"/>
      </a:accent5>
      <a:accent6>
        <a:srgbClr val="EAAA00"/>
      </a:accent6>
      <a:hlink>
        <a:srgbClr val="D6D2C4"/>
      </a:hlink>
      <a:folHlink>
        <a:srgbClr val="0096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3E37366CDE040B30A19FF830DAD5E" ma:contentTypeVersion="11" ma:contentTypeDescription="Create a new document." ma:contentTypeScope="" ma:versionID="e949942d9b52e995dd42e17ca5d9cb5e">
  <xsd:schema xmlns:xsd="http://www.w3.org/2001/XMLSchema" xmlns:xs="http://www.w3.org/2001/XMLSchema" xmlns:p="http://schemas.microsoft.com/office/2006/metadata/properties" xmlns:ns3="6f6473ee-e108-463b-b286-fa50dd4c01e2" xmlns:ns4="ae13f663-6380-4aea-aa62-cd70fe5a19f0" targetNamespace="http://schemas.microsoft.com/office/2006/metadata/properties" ma:root="true" ma:fieldsID="26e2372ad500c173ba975d22f782b972" ns3:_="" ns4:_="">
    <xsd:import namespace="6f6473ee-e108-463b-b286-fa50dd4c01e2"/>
    <xsd:import namespace="ae13f663-6380-4aea-aa62-cd70fe5a19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473ee-e108-463b-b286-fa50dd4c0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3f663-6380-4aea-aa62-cd70fe5a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6f6473ee-e108-463b-b286-fa50dd4c01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96B243-E054-4D98-A828-4356ECCD8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473ee-e108-463b-b286-fa50dd4c01e2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1490</Words>
  <Application>Microsoft Office PowerPoint</Application>
  <PresentationFormat>Widescreen</PresentationFormat>
  <Paragraphs>629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Participation</vt:lpstr>
      <vt:lpstr>Active participation</vt:lpstr>
      <vt:lpstr>Rates of BSI in Adult CCUs</vt:lpstr>
      <vt:lpstr>Rates of ICU-associated BSI in Adult CCUs</vt:lpstr>
      <vt:lpstr>Rates of ICU-associated CVC-BSI in Adult CCUs</vt:lpstr>
      <vt:lpstr>Rates of BSI in Paediatric CCUs</vt:lpstr>
      <vt:lpstr>Rates of ICU-associated BSI in Paediatric CCUs</vt:lpstr>
      <vt:lpstr>Rates of ICU-associated CVC-BSI in Paediatric CCUs</vt:lpstr>
      <vt:lpstr>Rates of BSI in Neonatal CCUs</vt:lpstr>
      <vt:lpstr>Rates of ICU-associated BSI in Neonatal CCUs</vt:lpstr>
      <vt:lpstr>Rates of ICU-associated CVC-BSI in Neonatal CCUs</vt:lpstr>
      <vt:lpstr>Organism distribution: all PBCs in Adult CCUs</vt:lpstr>
      <vt:lpstr>Organism distribution: ICU-associated BSIs in Adult CCUs</vt:lpstr>
      <vt:lpstr>Organism distribution: ICU-CVC BSIs in Adult CCUs</vt:lpstr>
      <vt:lpstr>Organism distribution: all PBCs in Paediatric CCUs</vt:lpstr>
      <vt:lpstr>Organism distribution: ICU-associated BSIs in Paediatric CCUs</vt:lpstr>
      <vt:lpstr>Organism distribution: all PBCs in Neonatal CCUs</vt:lpstr>
      <vt:lpstr>Organism distribution: ICU-associated BSIs in Neonatal CCUs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Miroslava Mihalkova</cp:lastModifiedBy>
  <cp:revision>207</cp:revision>
  <dcterms:created xsi:type="dcterms:W3CDTF">2012-10-10T09:02:29Z</dcterms:created>
  <dcterms:modified xsi:type="dcterms:W3CDTF">2022-01-12T09:56:22Z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0x010100FB43E37366CDE040B30A19FF830DAD5E</vt:lpwstr>
  </property>
</Properties>
</file>