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4"/>
  </p:sldMasterIdLst>
  <p:notesMasterIdLst>
    <p:notesMasterId r:id="rId24"/>
  </p:notesMasterIdLst>
  <p:sldIdLst>
    <p:sldId id="280" r:id="rId5"/>
    <p:sldId id="279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6" r:id="rId18"/>
    <p:sldId id="281" r:id="rId19"/>
    <p:sldId id="274" r:id="rId20"/>
    <p:sldId id="277" r:id="rId21"/>
    <p:sldId id="275" r:id="rId22"/>
    <p:sldId id="278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ah Choi" initials="HC" lastIdx="1" clrIdx="0">
    <p:extLst>
      <p:ext uri="{19B8F6BF-5375-455C-9EA6-DF929625EA0E}">
        <p15:presenceInfo xmlns:p15="http://schemas.microsoft.com/office/powerpoint/2012/main" userId="S::Hannah.Choi@phe.gov.uk::4ff1da25-6d8f-4961-ad82-912a5d733a4c" providerId="AD"/>
      </p:ext>
    </p:extLst>
  </p:cmAuthor>
  <p:cmAuthor id="2" name="Lababa Hasan" initials="LH" lastIdx="1" clrIdx="1">
    <p:extLst>
      <p:ext uri="{19B8F6BF-5375-455C-9EA6-DF929625EA0E}">
        <p15:presenceInfo xmlns:p15="http://schemas.microsoft.com/office/powerpoint/2012/main" userId="S::Lababa.Hasan@phe.gov.uk::a591f956-79f6-4bc4-a567-aa744920e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9E"/>
    <a:srgbClr val="007C91"/>
    <a:srgbClr val="00AB8E"/>
    <a:srgbClr val="00AE8E"/>
    <a:srgbClr val="00AB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78931" autoAdjust="0"/>
  </p:normalViewPr>
  <p:slideViewPr>
    <p:cSldViewPr>
      <p:cViewPr varScale="1">
        <p:scale>
          <a:sx n="52" d="100"/>
          <a:sy n="52" d="100"/>
        </p:scale>
        <p:origin x="120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col19.phe.gov.uk\Colindale_Data\HQ%20Group%20and%20LARS\Group%20Data\Bacteraemia\ICU%20surveillance\Quarterly%20Reports\AZ\Q24\Surveillance%20Update\Participation\Actively%20participating%20uni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col19.phe.gov.uk\Colindale_Data\HQ%20Group%20and%20LARS\Group%20Data\Bacteraemia\ICU%20surveillance\Quarterly%20Reports\AZ\Q24\Surveillance%20Update\Participation\Actively%20participating%20uni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col19.phe.gov.uk\Colindale_Data\HQ%20Group%20and%20LARS\Group%20Data\Bacteraemia\ICU%20surveillance\Quarterly%20Reports\AZ\Q24\Surveillance%20Update\Participation\Actively%20participating%20uni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[Actively participating units.xlsx]Sheet1!PivotTable2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Adult</a:t>
            </a:r>
            <a:r>
              <a:rPr lang="en-US" baseline="0"/>
              <a:t> CCUs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rgbClr val="007C9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rgbClr val="007C9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rgbClr val="007C9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rgbClr val="007C9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rgbClr val="007C9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rgbClr val="007C9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Sheet1!$O$3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rgbClr val="007C9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7C91"/>
                </a:solidFill>
              </a:ln>
              <a:effectLst/>
            </c:spPr>
          </c:marker>
          <c:cat>
            <c:multiLvlStrRef>
              <c:f>Sheet1!$N$4:$N$35</c:f>
              <c:multiLvlStrCache>
                <c:ptCount val="24"/>
                <c:lvl>
                  <c:pt idx="0">
                    <c:v>May-Jun</c:v>
                  </c:pt>
                  <c:pt idx="1">
                    <c:v>Jul-Sep</c:v>
                  </c:pt>
                  <c:pt idx="2">
                    <c:v>Oct-Dec</c:v>
                  </c:pt>
                  <c:pt idx="3">
                    <c:v>Jan-Mar</c:v>
                  </c:pt>
                  <c:pt idx="4">
                    <c:v>Apr-Jun</c:v>
                  </c:pt>
                  <c:pt idx="5">
                    <c:v>Jul-Sep</c:v>
                  </c:pt>
                  <c:pt idx="6">
                    <c:v>Oct-Dec</c:v>
                  </c:pt>
                  <c:pt idx="7">
                    <c:v>Jan-Mar</c:v>
                  </c:pt>
                  <c:pt idx="8">
                    <c:v>Apr-Jun</c:v>
                  </c:pt>
                  <c:pt idx="9">
                    <c:v>Jul-Sep</c:v>
                  </c:pt>
                  <c:pt idx="10">
                    <c:v>Oct-Dec</c:v>
                  </c:pt>
                  <c:pt idx="11">
                    <c:v>Jan-Mar</c:v>
                  </c:pt>
                  <c:pt idx="12">
                    <c:v>Apr-Jun</c:v>
                  </c:pt>
                  <c:pt idx="13">
                    <c:v>Jul-Sep</c:v>
                  </c:pt>
                  <c:pt idx="14">
                    <c:v>Oct-Dec</c:v>
                  </c:pt>
                  <c:pt idx="15">
                    <c:v>Jan-Mar</c:v>
                  </c:pt>
                  <c:pt idx="16">
                    <c:v>Apr-Jun</c:v>
                  </c:pt>
                  <c:pt idx="17">
                    <c:v>Jul-Sep</c:v>
                  </c:pt>
                  <c:pt idx="18">
                    <c:v>Oct-Dec</c:v>
                  </c:pt>
                  <c:pt idx="19">
                    <c:v>Jan-Mar</c:v>
                  </c:pt>
                  <c:pt idx="20">
                    <c:v>Apr-Jun</c:v>
                  </c:pt>
                  <c:pt idx="21">
                    <c:v>Jul-Sep</c:v>
                  </c:pt>
                  <c:pt idx="22">
                    <c:v>Oct-Dec</c:v>
                  </c:pt>
                  <c:pt idx="23">
                    <c:v>Jan-Mar</c:v>
                  </c:pt>
                </c:lvl>
                <c:lvl>
                  <c:pt idx="0">
                    <c:v> 2016</c:v>
                  </c:pt>
                  <c:pt idx="3">
                    <c:v> 2017</c:v>
                  </c:pt>
                  <c:pt idx="7">
                    <c:v> 2018</c:v>
                  </c:pt>
                  <c:pt idx="11">
                    <c:v> 2019</c:v>
                  </c:pt>
                  <c:pt idx="15">
                    <c:v> 2020</c:v>
                  </c:pt>
                  <c:pt idx="19">
                    <c:v> 2021</c:v>
                  </c:pt>
                  <c:pt idx="23">
                    <c:v> 2022</c:v>
                  </c:pt>
                </c:lvl>
              </c:multiLvlStrCache>
            </c:multiLvlStrRef>
          </c:cat>
          <c:val>
            <c:numRef>
              <c:f>Sheet1!$O$4:$O$35</c:f>
              <c:numCache>
                <c:formatCode>General</c:formatCode>
                <c:ptCount val="2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7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4</c:v>
                </c:pt>
                <c:pt idx="17">
                  <c:v>5</c:v>
                </c:pt>
                <c:pt idx="18">
                  <c:v>4</c:v>
                </c:pt>
                <c:pt idx="19">
                  <c:v>4</c:v>
                </c:pt>
                <c:pt idx="20">
                  <c:v>5</c:v>
                </c:pt>
                <c:pt idx="21">
                  <c:v>7</c:v>
                </c:pt>
                <c:pt idx="22">
                  <c:v>6</c:v>
                </c:pt>
                <c:pt idx="2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40-403E-94D4-AB9DE2828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677872"/>
        <c:axId val="446672952"/>
      </c:lineChart>
      <c:catAx>
        <c:axId val="44667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72952"/>
        <c:crosses val="autoZero"/>
        <c:auto val="1"/>
        <c:lblAlgn val="ctr"/>
        <c:lblOffset val="100"/>
        <c:noMultiLvlLbl val="0"/>
      </c:catAx>
      <c:valAx>
        <c:axId val="446672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7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[Actively participating units.xlsx]Sheet1!PivotTable2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Paediatric CCUs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rgbClr val="FFB81C"/>
            </a:solidFill>
            <a:round/>
          </a:ln>
          <a:effectLst/>
        </c:spPr>
        <c:marker>
          <c:symbol val="circle"/>
          <c:size val="5"/>
          <c:spPr>
            <a:solidFill>
              <a:srgbClr val="FFB81C"/>
            </a:solidFill>
            <a:ln w="9525">
              <a:solidFill>
                <a:srgbClr val="FFB81C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rgbClr val="FFB81C"/>
            </a:solidFill>
            <a:round/>
          </a:ln>
          <a:effectLst/>
        </c:spPr>
        <c:marker>
          <c:symbol val="circle"/>
          <c:size val="5"/>
          <c:spPr>
            <a:solidFill>
              <a:srgbClr val="FFB81C"/>
            </a:solidFill>
            <a:ln w="9525">
              <a:solidFill>
                <a:srgbClr val="FFB81C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rgbClr val="FFB81C"/>
            </a:solidFill>
            <a:round/>
          </a:ln>
          <a:effectLst/>
        </c:spPr>
        <c:marker>
          <c:symbol val="circle"/>
          <c:size val="5"/>
          <c:spPr>
            <a:solidFill>
              <a:srgbClr val="FFB81C"/>
            </a:solidFill>
            <a:ln w="9525">
              <a:solidFill>
                <a:srgbClr val="FFB81C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Sheet1!$O$3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rgbClr val="FFB81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B81C"/>
              </a:solidFill>
              <a:ln w="9525">
                <a:solidFill>
                  <a:srgbClr val="FFB81C"/>
                </a:solidFill>
              </a:ln>
              <a:effectLst/>
            </c:spPr>
          </c:marker>
          <c:cat>
            <c:multiLvlStrRef>
              <c:f>Sheet1!$N$4:$N$35</c:f>
              <c:multiLvlStrCache>
                <c:ptCount val="24"/>
                <c:lvl>
                  <c:pt idx="0">
                    <c:v>May-Jun</c:v>
                  </c:pt>
                  <c:pt idx="1">
                    <c:v>Jul-Sep</c:v>
                  </c:pt>
                  <c:pt idx="2">
                    <c:v>Oct-Dec</c:v>
                  </c:pt>
                  <c:pt idx="3">
                    <c:v>Jan-Mar</c:v>
                  </c:pt>
                  <c:pt idx="4">
                    <c:v>Apr-Jun</c:v>
                  </c:pt>
                  <c:pt idx="5">
                    <c:v>Jul-Sep</c:v>
                  </c:pt>
                  <c:pt idx="6">
                    <c:v>Oct-Dec</c:v>
                  </c:pt>
                  <c:pt idx="7">
                    <c:v>Jan-Mar</c:v>
                  </c:pt>
                  <c:pt idx="8">
                    <c:v>Apr-Jun</c:v>
                  </c:pt>
                  <c:pt idx="9">
                    <c:v>Jul-Sep</c:v>
                  </c:pt>
                  <c:pt idx="10">
                    <c:v>Oct-Dec</c:v>
                  </c:pt>
                  <c:pt idx="11">
                    <c:v>Jan-Mar</c:v>
                  </c:pt>
                  <c:pt idx="12">
                    <c:v>Apr-Jun</c:v>
                  </c:pt>
                  <c:pt idx="13">
                    <c:v>Jul-Sep</c:v>
                  </c:pt>
                  <c:pt idx="14">
                    <c:v>Oct-Dec</c:v>
                  </c:pt>
                  <c:pt idx="15">
                    <c:v>Jan-Mar</c:v>
                  </c:pt>
                  <c:pt idx="16">
                    <c:v>Apr-Jun</c:v>
                  </c:pt>
                  <c:pt idx="17">
                    <c:v>Jul-Sep</c:v>
                  </c:pt>
                  <c:pt idx="18">
                    <c:v>Oct-Dec</c:v>
                  </c:pt>
                  <c:pt idx="19">
                    <c:v>Jan-Mar</c:v>
                  </c:pt>
                  <c:pt idx="20">
                    <c:v>Apr-Jun</c:v>
                  </c:pt>
                  <c:pt idx="21">
                    <c:v>Jul-Sep</c:v>
                  </c:pt>
                  <c:pt idx="22">
                    <c:v>Oct-Dec</c:v>
                  </c:pt>
                  <c:pt idx="23">
                    <c:v>Jan-Mar</c:v>
                  </c:pt>
                </c:lvl>
                <c:lvl>
                  <c:pt idx="0">
                    <c:v> 2016</c:v>
                  </c:pt>
                  <c:pt idx="3">
                    <c:v> 2017</c:v>
                  </c:pt>
                  <c:pt idx="7">
                    <c:v> 2018</c:v>
                  </c:pt>
                  <c:pt idx="11">
                    <c:v> 2019</c:v>
                  </c:pt>
                  <c:pt idx="15">
                    <c:v> 2020</c:v>
                  </c:pt>
                  <c:pt idx="19">
                    <c:v> 2021</c:v>
                  </c:pt>
                  <c:pt idx="23">
                    <c:v> 2022</c:v>
                  </c:pt>
                </c:lvl>
              </c:multiLvlStrCache>
            </c:multiLvlStrRef>
          </c:cat>
          <c:val>
            <c:numRef>
              <c:f>Sheet1!$O$4:$O$35</c:f>
              <c:numCache>
                <c:formatCode>General</c:formatCode>
                <c:ptCount val="2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7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4</c:v>
                </c:pt>
                <c:pt idx="17">
                  <c:v>5</c:v>
                </c:pt>
                <c:pt idx="18">
                  <c:v>4</c:v>
                </c:pt>
                <c:pt idx="19">
                  <c:v>4</c:v>
                </c:pt>
                <c:pt idx="20">
                  <c:v>5</c:v>
                </c:pt>
                <c:pt idx="21">
                  <c:v>7</c:v>
                </c:pt>
                <c:pt idx="22">
                  <c:v>6</c:v>
                </c:pt>
                <c:pt idx="2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34-4162-989E-15821C871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677872"/>
        <c:axId val="446672952"/>
      </c:lineChart>
      <c:catAx>
        <c:axId val="44667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72952"/>
        <c:crosses val="autoZero"/>
        <c:auto val="1"/>
        <c:lblAlgn val="ctr"/>
        <c:lblOffset val="100"/>
        <c:noMultiLvlLbl val="0"/>
      </c:catAx>
      <c:valAx>
        <c:axId val="446672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7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[Actively participating units.xlsx]Sheet1!PivotTable2</c:name>
    <c:fmtId val="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Neonatal CCUs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rgbClr val="84BD00"/>
            </a:solidFill>
            <a:round/>
          </a:ln>
          <a:effectLst/>
        </c:spPr>
        <c:marker>
          <c:symbol val="circle"/>
          <c:size val="5"/>
          <c:spPr>
            <a:solidFill>
              <a:srgbClr val="84BD00"/>
            </a:solidFill>
            <a:ln w="9525">
              <a:solidFill>
                <a:srgbClr val="84BD00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rgbClr val="84BD00"/>
            </a:solidFill>
            <a:round/>
          </a:ln>
          <a:effectLst/>
        </c:spPr>
        <c:marker>
          <c:symbol val="circle"/>
          <c:size val="5"/>
          <c:spPr>
            <a:solidFill>
              <a:srgbClr val="84BD00"/>
            </a:solidFill>
            <a:ln w="9525">
              <a:solidFill>
                <a:srgbClr val="84BD00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rgbClr val="84BD00"/>
            </a:solidFill>
            <a:round/>
          </a:ln>
          <a:effectLst/>
        </c:spPr>
        <c:marker>
          <c:symbol val="circle"/>
          <c:size val="5"/>
          <c:spPr>
            <a:solidFill>
              <a:srgbClr val="84BD00"/>
            </a:solidFill>
            <a:ln w="9525">
              <a:solidFill>
                <a:srgbClr val="84BD00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Sheet1!$O$3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rgbClr val="84BD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4BD00"/>
              </a:solidFill>
              <a:ln w="9525">
                <a:solidFill>
                  <a:srgbClr val="84BD00"/>
                </a:solidFill>
              </a:ln>
              <a:effectLst/>
            </c:spPr>
          </c:marker>
          <c:cat>
            <c:multiLvlStrRef>
              <c:f>Sheet1!$N$4:$N$35</c:f>
              <c:multiLvlStrCache>
                <c:ptCount val="24"/>
                <c:lvl>
                  <c:pt idx="0">
                    <c:v>May-Jun</c:v>
                  </c:pt>
                  <c:pt idx="1">
                    <c:v>Jul-Sep</c:v>
                  </c:pt>
                  <c:pt idx="2">
                    <c:v>Oct-Dec</c:v>
                  </c:pt>
                  <c:pt idx="3">
                    <c:v>Jan-Mar</c:v>
                  </c:pt>
                  <c:pt idx="4">
                    <c:v>Apr-Jun</c:v>
                  </c:pt>
                  <c:pt idx="5">
                    <c:v>Jul-Sep</c:v>
                  </c:pt>
                  <c:pt idx="6">
                    <c:v>Oct-Dec</c:v>
                  </c:pt>
                  <c:pt idx="7">
                    <c:v>Jan-Mar</c:v>
                  </c:pt>
                  <c:pt idx="8">
                    <c:v>Apr-Jun</c:v>
                  </c:pt>
                  <c:pt idx="9">
                    <c:v>Jul-Sep</c:v>
                  </c:pt>
                  <c:pt idx="10">
                    <c:v>Oct-Dec</c:v>
                  </c:pt>
                  <c:pt idx="11">
                    <c:v>Jan-Mar</c:v>
                  </c:pt>
                  <c:pt idx="12">
                    <c:v>Apr-Jun</c:v>
                  </c:pt>
                  <c:pt idx="13">
                    <c:v>Jul-Sep</c:v>
                  </c:pt>
                  <c:pt idx="14">
                    <c:v>Oct-Dec</c:v>
                  </c:pt>
                  <c:pt idx="15">
                    <c:v>Jan-Mar</c:v>
                  </c:pt>
                  <c:pt idx="16">
                    <c:v>Apr-Jun</c:v>
                  </c:pt>
                  <c:pt idx="17">
                    <c:v>Jul-Sep</c:v>
                  </c:pt>
                  <c:pt idx="18">
                    <c:v>Oct-Dec</c:v>
                  </c:pt>
                  <c:pt idx="19">
                    <c:v>Jan-Mar</c:v>
                  </c:pt>
                  <c:pt idx="20">
                    <c:v>Apr-Jun</c:v>
                  </c:pt>
                  <c:pt idx="21">
                    <c:v>Jul-Sep</c:v>
                  </c:pt>
                  <c:pt idx="22">
                    <c:v>Oct-Dec</c:v>
                  </c:pt>
                  <c:pt idx="23">
                    <c:v>Jan-Mar</c:v>
                  </c:pt>
                </c:lvl>
                <c:lvl>
                  <c:pt idx="0">
                    <c:v> 2016</c:v>
                  </c:pt>
                  <c:pt idx="3">
                    <c:v> 2017</c:v>
                  </c:pt>
                  <c:pt idx="7">
                    <c:v> 2018</c:v>
                  </c:pt>
                  <c:pt idx="11">
                    <c:v> 2019</c:v>
                  </c:pt>
                  <c:pt idx="15">
                    <c:v> 2020</c:v>
                  </c:pt>
                  <c:pt idx="19">
                    <c:v> 2021</c:v>
                  </c:pt>
                  <c:pt idx="23">
                    <c:v> 2022</c:v>
                  </c:pt>
                </c:lvl>
              </c:multiLvlStrCache>
            </c:multiLvlStrRef>
          </c:cat>
          <c:val>
            <c:numRef>
              <c:f>Sheet1!$O$4:$O$35</c:f>
              <c:numCache>
                <c:formatCode>General</c:formatCode>
                <c:ptCount val="2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7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4</c:v>
                </c:pt>
                <c:pt idx="17">
                  <c:v>5</c:v>
                </c:pt>
                <c:pt idx="18">
                  <c:v>4</c:v>
                </c:pt>
                <c:pt idx="19">
                  <c:v>4</c:v>
                </c:pt>
                <c:pt idx="20">
                  <c:v>5</c:v>
                </c:pt>
                <c:pt idx="21">
                  <c:v>7</c:v>
                </c:pt>
                <c:pt idx="22">
                  <c:v>6</c:v>
                </c:pt>
                <c:pt idx="2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35-4757-8BB7-94A49E1DF1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677872"/>
        <c:axId val="446672952"/>
      </c:lineChart>
      <c:catAx>
        <c:axId val="44667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72952"/>
        <c:crosses val="autoZero"/>
        <c:auto val="1"/>
        <c:lblAlgn val="ctr"/>
        <c:lblOffset val="100"/>
        <c:noMultiLvlLbl val="0"/>
      </c:catAx>
      <c:valAx>
        <c:axId val="446672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7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949E6C6-4B8F-4672-8CF4-FB16948CBE13}" type="datetimeFigureOut">
              <a:rPr lang="en-US"/>
              <a:pPr>
                <a:defRPr/>
              </a:pPr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AE0CBF3-2A0A-4409-B599-FEFEAF974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710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ヒラギノ角ゴ Pro W3" pitchFamily="8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05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38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mailto:publications@phe.gov.uk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133304"/>
            <a:ext cx="12192000" cy="47246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988841"/>
            <a:ext cx="12192000" cy="144463"/>
          </a:xfrm>
          <a:prstGeom prst="rect">
            <a:avLst/>
          </a:prstGeom>
          <a:solidFill>
            <a:srgbClr val="00AE9E"/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000" y="2492897"/>
            <a:ext cx="10178197" cy="1724503"/>
          </a:xfrm>
          <a:ln>
            <a:noFill/>
          </a:ln>
        </p:spPr>
        <p:txBody>
          <a:bodyPr anchor="t">
            <a:noAutofit/>
          </a:bodyPr>
          <a:lstStyle>
            <a:lvl1pPr algn="l"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000" y="6021288"/>
            <a:ext cx="10178197" cy="33833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 descr="\\colhpafil004\Colindale_Data\HQ Group and LARS\Group Data\Design\Branding and logos\PHE logos with strapline\Small without Old French text\PHE small logo for A4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98813" cy="1812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1 line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269" y="548680"/>
            <a:ext cx="10704000" cy="648072"/>
          </a:xfrm>
        </p:spPr>
        <p:txBody>
          <a:bodyPr anchor="t" anchorCtr="0"/>
          <a:lstStyle>
            <a:lvl1pPr>
              <a:defRPr sz="4000" baseline="0">
                <a:solidFill>
                  <a:srgbClr val="00AE9E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44000" y="1412777"/>
            <a:ext cx="10704000" cy="4739679"/>
          </a:xfrm>
        </p:spPr>
        <p:txBody>
          <a:bodyPr/>
          <a:lstStyle>
            <a:lvl1pPr marL="4763" indent="-4763">
              <a:lnSpc>
                <a:spcPct val="114000"/>
              </a:lnSpc>
              <a:spcBef>
                <a:spcPts val="0"/>
              </a:spcBef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should be 12-18pt Arial. Do not use other fonts.</a:t>
            </a:r>
          </a:p>
          <a:p>
            <a:pPr lvl="0"/>
            <a:endParaRPr lang="en-US" b="1" dirty="0">
              <a:latin typeface="Arial" pitchFamily="84" charset="0"/>
            </a:endParaRPr>
          </a:p>
          <a:p>
            <a:pPr lvl="0"/>
            <a:r>
              <a:rPr lang="en-US" b="1" dirty="0">
                <a:latin typeface="Arial" pitchFamily="84" charset="0"/>
              </a:rPr>
              <a:t>Note</a:t>
            </a:r>
          </a:p>
          <a:p>
            <a:pPr lvl="0"/>
            <a:r>
              <a:rPr lang="en-US" dirty="0">
                <a:latin typeface="Arial" pitchFamily="84" charset="0"/>
              </a:rPr>
              <a:t>This template should NOT be used to create publications, as this may mean</a:t>
            </a:r>
          </a:p>
          <a:p>
            <a:pPr lvl="0"/>
            <a:r>
              <a:rPr lang="en-US" dirty="0">
                <a:latin typeface="Arial" pitchFamily="84" charset="0"/>
              </a:rPr>
              <a:t>publication on GOV.UK will not be possible. </a:t>
            </a:r>
          </a:p>
          <a:p>
            <a:pPr lvl="0"/>
            <a:endParaRPr lang="en-US" dirty="0">
              <a:latin typeface="Arial" pitchFamily="84" charset="0"/>
            </a:endParaRPr>
          </a:p>
          <a:p>
            <a:pPr lvl="0"/>
            <a:r>
              <a:rPr lang="en-US" dirty="0">
                <a:latin typeface="Arial" pitchFamily="84" charset="0"/>
              </a:rPr>
              <a:t>Please contact </a:t>
            </a:r>
            <a:r>
              <a:rPr lang="en-US" dirty="0">
                <a:latin typeface="Arial" pitchFamily="84" charset="0"/>
                <a:hlinkClick r:id="rId2"/>
              </a:rPr>
              <a:t>publications@phe.gov.uk</a:t>
            </a:r>
            <a:r>
              <a:rPr lang="en-US" dirty="0">
                <a:latin typeface="Arial" pitchFamily="84" charset="0"/>
              </a:rPr>
              <a:t> for more details</a:t>
            </a:r>
          </a:p>
          <a:p>
            <a:pPr lvl="0"/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6308726"/>
            <a:ext cx="12192000" cy="549275"/>
          </a:xfrm>
        </p:spPr>
        <p:txBody>
          <a:bodyPr/>
          <a:lstStyle>
            <a:lvl1pPr>
              <a:defRPr/>
            </a:lvl1pPr>
          </a:lstStyle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173038" indent="0"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ICCQIP Surveillance Update: Q15 Oct-Dec 2019 – Q21 Apr-Jun 2021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951" y="274638"/>
            <a:ext cx="107061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42951" y="1600201"/>
            <a:ext cx="107061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08726"/>
            <a:ext cx="12192000" cy="549275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  </a:t>
            </a:r>
            <a:fld id="{45F8D313-CCBE-49D6-A3BC-57B1848DFB52}" type="slidenum">
              <a:rPr lang="en-US" smtClean="0"/>
              <a:pPr>
                <a:defRPr/>
              </a:pPr>
              <a:t>‹#›</a:t>
            </a:fld>
            <a:r>
              <a:rPr lang="en-US" dirty="0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00151" y="6308726"/>
            <a:ext cx="10752500" cy="5492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ICCQIP Surveillance Update: Q15 Oct-Dec 2019 – Q21 Apr-Jun 2021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50">
          <a:solidFill>
            <a:srgbClr val="00AE9E"/>
          </a:solidFill>
          <a:latin typeface="+mj-lt"/>
          <a:ea typeface="ヒラギノ角ゴ Pro W3" pitchFamily="84" charset="-128"/>
          <a:cs typeface="ヒラギノ角ゴ Pro W3" pitchFamily="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Font typeface="Arial" pitchFamily="84" charset="0"/>
        <a:defRPr kern="1200" baseline="0">
          <a:solidFill>
            <a:srgbClr val="00AE9E"/>
          </a:solidFill>
          <a:latin typeface="Arial" pitchFamily="34" charset="0"/>
          <a:ea typeface="ヒラギノ角ゴ Pro W3" pitchFamily="84" charset="-128"/>
          <a:cs typeface="ヒラギノ角ゴ Pro W3" pitchFamily="84" charset="-128"/>
        </a:defRPr>
      </a:lvl1pPr>
      <a:lvl2pPr marL="354013" indent="-176213" algn="l" rtl="0" eaLnBrk="0" fontAlgn="base" hangingPunct="0">
        <a:spcBef>
          <a:spcPts val="600"/>
        </a:spcBef>
        <a:spcAft>
          <a:spcPct val="0"/>
        </a:spcAft>
        <a:defRPr kern="1200" baseline="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2pPr>
      <a:lvl3pPr marL="215900" indent="-215900" algn="l" rtl="0" eaLnBrk="0" fontAlgn="base" hangingPunct="0">
        <a:spcBef>
          <a:spcPts val="600"/>
        </a:spcBef>
        <a:spcAft>
          <a:spcPct val="0"/>
        </a:spcAft>
        <a:buFont typeface="Arial" pitchFamily="84" charset="0"/>
        <a:buChar char="•"/>
        <a:defRPr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3pPr>
      <a:lvl4pPr marL="625475" indent="-190500" algn="l" rtl="0" eaLnBrk="0" fontAlgn="base" hangingPunct="0">
        <a:spcBef>
          <a:spcPts val="6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4pPr>
      <a:lvl5pPr marL="1073150" indent="-1778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5pPr>
      <a:lvl6pPr marL="1520825" indent="-187325" algn="l" defTabSz="914400" rtl="0" eaLnBrk="1" latinLnBrk="0" hangingPunct="1">
        <a:spcBef>
          <a:spcPct val="20000"/>
        </a:spcBef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A3A8E7E-801F-4B6D-8E3C-9A50A86E2296}"/>
              </a:ext>
            </a:extLst>
          </p:cNvPr>
          <p:cNvSpPr txBox="1">
            <a:spLocks/>
          </p:cNvSpPr>
          <p:nvPr/>
        </p:nvSpPr>
        <p:spPr>
          <a:xfrm>
            <a:off x="839416" y="5157192"/>
            <a:ext cx="10873208" cy="132956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50" baseline="0">
                <a:solidFill>
                  <a:srgbClr val="00AE9E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9pPr>
          </a:lstStyle>
          <a:p>
            <a:r>
              <a:rPr lang="en-GB" sz="4500" dirty="0">
                <a:solidFill>
                  <a:schemeClr val="bg1"/>
                </a:solidFill>
                <a:latin typeface="+mj-lt"/>
              </a:rPr>
              <a:t>ICCQIP Surveillance Update:</a:t>
            </a:r>
            <a:br>
              <a:rPr lang="en-GB" sz="4500" dirty="0">
                <a:solidFill>
                  <a:schemeClr val="bg1"/>
                </a:solidFill>
                <a:latin typeface="+mj-lt"/>
              </a:rPr>
            </a:br>
            <a:r>
              <a:rPr lang="en-GB" sz="4500" dirty="0">
                <a:solidFill>
                  <a:schemeClr val="bg1"/>
                </a:solidFill>
                <a:latin typeface="+mj-lt"/>
              </a:rPr>
              <a:t>Q15 Oct-Dec 2019 – Q21 Apr-Jun 2021</a:t>
            </a:r>
            <a:br>
              <a:rPr lang="en-GB" sz="4500" dirty="0">
                <a:solidFill>
                  <a:schemeClr val="bg1"/>
                </a:solidFill>
                <a:latin typeface="+mj-lt"/>
              </a:rPr>
            </a:br>
            <a:endParaRPr lang="en-GB" sz="45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436D42-81E3-4930-BECA-B7C8D7535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640"/>
            <a:ext cx="3590925" cy="1600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A02CA36-60E0-4631-8F84-8D16D1EA3D99}"/>
              </a:ext>
            </a:extLst>
          </p:cNvPr>
          <p:cNvSpPr/>
          <p:nvPr/>
        </p:nvSpPr>
        <p:spPr>
          <a:xfrm>
            <a:off x="0" y="2060848"/>
            <a:ext cx="12192000" cy="4869160"/>
          </a:xfrm>
          <a:prstGeom prst="rect">
            <a:avLst/>
          </a:prstGeom>
          <a:solidFill>
            <a:srgbClr val="007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C5A76E-F926-417B-9B6F-A26E37296BF2}"/>
              </a:ext>
            </a:extLst>
          </p:cNvPr>
          <p:cNvSpPr txBox="1"/>
          <p:nvPr/>
        </p:nvSpPr>
        <p:spPr>
          <a:xfrm>
            <a:off x="-29442" y="2060848"/>
            <a:ext cx="958182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500" dirty="0">
                <a:solidFill>
                  <a:schemeClr val="bg1"/>
                </a:solidFill>
                <a:latin typeface="+mj-lt"/>
              </a:rPr>
              <a:t>ICCQIP Surveillance Update:Q18 Jul-Sep 2020 – Q24 Jan-Mar 2022</a:t>
            </a:r>
            <a:br>
              <a:rPr lang="en-GB" sz="4500" dirty="0">
                <a:solidFill>
                  <a:schemeClr val="bg1"/>
                </a:solidFill>
                <a:latin typeface="+mj-lt"/>
              </a:rPr>
            </a:br>
            <a:endParaRPr lang="en-GB" sz="45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030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DA5D8-A9E6-49AC-B1C7-1088814C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C91"/>
                </a:solidFill>
              </a:rPr>
              <a:t>Rates of BSI in Neonatal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27649-B92F-4FF4-A372-4C8513D9CF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0AAF1-0825-407A-BE65-5224CBB4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85E33F-788C-40EE-A3B1-5FF718423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692108"/>
              </p:ext>
            </p:extLst>
          </p:nvPr>
        </p:nvGraphicFramePr>
        <p:xfrm>
          <a:off x="149674" y="1628800"/>
          <a:ext cx="6426727" cy="3569945"/>
        </p:xfrm>
        <a:graphic>
          <a:graphicData uri="http://schemas.openxmlformats.org/drawingml/2006/table">
            <a:tbl>
              <a:tblPr/>
              <a:tblGrid>
                <a:gridCol w="1879600">
                  <a:extLst>
                    <a:ext uri="{9D8B030D-6E8A-4147-A177-3AD203B41FA5}">
                      <a16:colId xmlns:a16="http://schemas.microsoft.com/office/drawing/2014/main" val="3649826473"/>
                    </a:ext>
                  </a:extLst>
                </a:gridCol>
                <a:gridCol w="574445">
                  <a:extLst>
                    <a:ext uri="{9D8B030D-6E8A-4147-A177-3AD203B41FA5}">
                      <a16:colId xmlns:a16="http://schemas.microsoft.com/office/drawing/2014/main" val="105699734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70400474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88474776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63021634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16583143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598564391"/>
                    </a:ext>
                  </a:extLst>
                </a:gridCol>
                <a:gridCol w="660314">
                  <a:extLst>
                    <a:ext uri="{9D8B030D-6E8A-4147-A177-3AD203B41FA5}">
                      <a16:colId xmlns:a16="http://schemas.microsoft.com/office/drawing/2014/main" val="272844343"/>
                    </a:ext>
                  </a:extLst>
                </a:gridCol>
              </a:tblGrid>
              <a:tr h="53610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Metric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Q18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Jul-Sep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Q19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Oct-Dec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Q20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Jan-Mar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Q21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Apr-Jun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Q22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Jul-Sep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Q23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Oct-Dec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Q24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Jan-Mar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9205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positive blood cultures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5367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patient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9,103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8,220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8,283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7,772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9,490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9,999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8,872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504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 of positive blood cultures per 1,000 patient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61285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positive blood cultures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9576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blood culture sets taken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07543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 of positive blood cultures per 1,000 blood culture sets taken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8072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BSIs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9858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 of BSI per 1,000 patient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139412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8010" y="1513831"/>
            <a:ext cx="5553990" cy="383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50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B98B-CCA2-4C8E-9A15-3F109656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solidFill>
                  <a:srgbClr val="007C91"/>
                </a:solidFill>
              </a:rPr>
              <a:t>Rates of ICU-associated BSI in Neonatal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7C03E-AF85-49C7-9926-94C5D72611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8AB27-C16F-42B0-9513-AA21B5A8F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B904B8-9B23-4855-976D-43EB4252C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05964"/>
              </p:ext>
            </p:extLst>
          </p:nvPr>
        </p:nvGraphicFramePr>
        <p:xfrm>
          <a:off x="87813" y="2191659"/>
          <a:ext cx="6008187" cy="2317461"/>
        </p:xfrm>
        <a:graphic>
          <a:graphicData uri="http://schemas.openxmlformats.org/drawingml/2006/table">
            <a:tbl>
              <a:tblPr/>
              <a:tblGrid>
                <a:gridCol w="1279796">
                  <a:extLst>
                    <a:ext uri="{9D8B030D-6E8A-4147-A177-3AD203B41FA5}">
                      <a16:colId xmlns:a16="http://schemas.microsoft.com/office/drawing/2014/main" val="3228134695"/>
                    </a:ext>
                  </a:extLst>
                </a:gridCol>
                <a:gridCol w="669236">
                  <a:extLst>
                    <a:ext uri="{9D8B030D-6E8A-4147-A177-3AD203B41FA5}">
                      <a16:colId xmlns:a16="http://schemas.microsoft.com/office/drawing/2014/main" val="11299963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7169918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54730626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18141493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749355933"/>
                    </a:ext>
                  </a:extLst>
                </a:gridCol>
                <a:gridCol w="649670">
                  <a:extLst>
                    <a:ext uri="{9D8B030D-6E8A-4147-A177-3AD203B41FA5}">
                      <a16:colId xmlns:a16="http://schemas.microsoft.com/office/drawing/2014/main" val="542731502"/>
                    </a:ext>
                  </a:extLst>
                </a:gridCol>
                <a:gridCol w="601173">
                  <a:extLst>
                    <a:ext uri="{9D8B030D-6E8A-4147-A177-3AD203B41FA5}">
                      <a16:colId xmlns:a16="http://schemas.microsoft.com/office/drawing/2014/main" val="334337092"/>
                    </a:ext>
                  </a:extLst>
                </a:gridCol>
              </a:tblGrid>
              <a:tr h="57746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Metric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Q18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Jul-Sep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Q19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Oct-Dec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Q20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Jan-Mar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Q21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Apr-Jun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Q22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Jul-Sep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Q23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Oct-Dec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Q24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Jan-Mar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1675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ICU-associated BSIs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85138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patient days, amongst patients in the ICU&gt;2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8,685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7,837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7,905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7,384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8,883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9,608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8,552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5680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 ICU-associated BSI per 1,000 ICU-patient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51062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3609" y="1390443"/>
            <a:ext cx="5820578" cy="401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492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9B87-3DA9-455D-8598-6DBD4619A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>
                <a:solidFill>
                  <a:srgbClr val="007C91"/>
                </a:solidFill>
              </a:rPr>
              <a:t>Rates of ICU-associated CVC-BSI in Neonatal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47632-41F9-432B-AB85-8ADA28A21D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231BF-6021-48AD-A754-E0A20490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24D6744-E1E6-4964-85A2-CC912E69F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67914"/>
              </p:ext>
            </p:extLst>
          </p:nvPr>
        </p:nvGraphicFramePr>
        <p:xfrm>
          <a:off x="47328" y="1379905"/>
          <a:ext cx="6033379" cy="4334746"/>
        </p:xfrm>
        <a:graphic>
          <a:graphicData uri="http://schemas.openxmlformats.org/drawingml/2006/table">
            <a:tbl>
              <a:tblPr/>
              <a:tblGrid>
                <a:gridCol w="1461464">
                  <a:extLst>
                    <a:ext uri="{9D8B030D-6E8A-4147-A177-3AD203B41FA5}">
                      <a16:colId xmlns:a16="http://schemas.microsoft.com/office/drawing/2014/main" val="1868496868"/>
                    </a:ext>
                  </a:extLst>
                </a:gridCol>
                <a:gridCol w="698776">
                  <a:extLst>
                    <a:ext uri="{9D8B030D-6E8A-4147-A177-3AD203B41FA5}">
                      <a16:colId xmlns:a16="http://schemas.microsoft.com/office/drawing/2014/main" val="197964761"/>
                    </a:ext>
                  </a:extLst>
                </a:gridCol>
                <a:gridCol w="632779">
                  <a:extLst>
                    <a:ext uri="{9D8B030D-6E8A-4147-A177-3AD203B41FA5}">
                      <a16:colId xmlns:a16="http://schemas.microsoft.com/office/drawing/2014/main" val="125691437"/>
                    </a:ext>
                  </a:extLst>
                </a:gridCol>
                <a:gridCol w="663365">
                  <a:extLst>
                    <a:ext uri="{9D8B030D-6E8A-4147-A177-3AD203B41FA5}">
                      <a16:colId xmlns:a16="http://schemas.microsoft.com/office/drawing/2014/main" val="2728236859"/>
                    </a:ext>
                  </a:extLst>
                </a:gridCol>
                <a:gridCol w="632779">
                  <a:extLst>
                    <a:ext uri="{9D8B030D-6E8A-4147-A177-3AD203B41FA5}">
                      <a16:colId xmlns:a16="http://schemas.microsoft.com/office/drawing/2014/main" val="1408904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80746673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7311578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224237261"/>
                    </a:ext>
                  </a:extLst>
                </a:gridCol>
              </a:tblGrid>
              <a:tr h="5583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Metric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Q18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Jul-Sep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Q19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Oct-Dec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Q20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Jan-Mar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Q21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Apr-Jun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Q22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Jul-Sep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Q23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Oct-Dec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Q24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Jan-Mar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078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ICU-associated CABSI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8055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CVC days, amongst patients in the ICU&gt;2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1,747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1,875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2,583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2,652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2,359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46955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 ICU-associated CVC-associated BSI  per 1,000 ICU-CVC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6652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ICU-associated  CRBSI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73131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 ICU-associated CVC-related BSI per 1,000 ICU-CVC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6998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all ICU-associated CVC-BSI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12412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 all ICU-associated CVC-BSI per 1,000 ICU-CVC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1767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CVC utilisation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22.3%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23.7%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24.8%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29.1%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27.6%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27.6%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579988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541" y="1367462"/>
            <a:ext cx="5978459" cy="412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5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CFFA7-3BCB-46EF-B0B4-C176D5764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C91"/>
                </a:solidFill>
              </a:rPr>
              <a:t>Organism distribution: all PBCs in Adult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22A19-3179-493C-ABAC-84E820D7CE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5AF8B-1D3B-45F1-8685-1D8E34AD0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EF26D693-16DE-442E-8AD0-91832374BF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555" y="1377271"/>
            <a:ext cx="6904869" cy="493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965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A5C55-B15A-4B48-8043-9D5F518B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C91"/>
                </a:solidFill>
              </a:rPr>
              <a:t>Organism distribution: ICU-associated BSIs in Adult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9ED70-4DE8-492B-8F3D-43082D1798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17DC1-71A2-48E3-A0C1-DF9BCA18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287F14FF-D785-43A9-8433-F8D3079670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712" y="1142401"/>
            <a:ext cx="7232855" cy="516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29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A5C55-B15A-4B48-8043-9D5F518B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C91"/>
                </a:solidFill>
              </a:rPr>
              <a:t>Organism distribution: ICU-CVC BSIs in Adult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9ED70-4DE8-492B-8F3D-43082D1798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17DC1-71A2-48E3-A0C1-DF9BCA18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D2C5FFAF-C4F1-46EC-BF2D-5CD42F9B27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3" y="1142995"/>
            <a:ext cx="7232855" cy="516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33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A6180-0D64-4673-A51C-C6CCA482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C91"/>
                </a:solidFill>
              </a:rPr>
              <a:t>Organism distribution: all PBCs in Paediatric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A53E4-09CC-4D00-8568-F9AE2DEEB8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7FFF0-DD98-45E7-9C51-A23D3C1B7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pic>
        <p:nvPicPr>
          <p:cNvPr id="6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A04D8921-7C20-4137-AF5A-93C067EA09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760" y="1142401"/>
            <a:ext cx="7232855" cy="516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308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A5C55-B15A-4B48-8043-9D5F518B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solidFill>
                  <a:srgbClr val="007C91"/>
                </a:solidFill>
              </a:rPr>
              <a:t>Organism distribution: ICU-associated BSIs in Paediatric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9ED70-4DE8-492B-8F3D-43082D1798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17DC1-71A2-48E3-A0C1-DF9BCA18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pic>
        <p:nvPicPr>
          <p:cNvPr id="6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7B146138-1EE4-4A2B-A159-AA3CD78526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1183030"/>
            <a:ext cx="7232855" cy="516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95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DFC72-33A6-4300-AED8-3105BB386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C91"/>
                </a:solidFill>
              </a:rPr>
              <a:t>Organism distribution: all PBCs in Neonatal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65F16-487F-4A85-B65D-32552AE77F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D8ADD-C181-4A9E-B4D8-49039C9E1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9CB73198-90F8-4047-9D4D-4A854173B4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3" y="1142995"/>
            <a:ext cx="7232855" cy="516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927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1858-3C84-418C-9B4E-18DB65060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solidFill>
                  <a:srgbClr val="007C91"/>
                </a:solidFill>
              </a:rPr>
              <a:t>Organism distribution: ICU-associated BSIs in Neonatal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97C06-3494-4308-924D-7933866F81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8F9D5-2BD1-4B26-9B3C-147036249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34AFFD01-DDD8-4291-A415-6EE79CF002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3" y="1142995"/>
            <a:ext cx="7232855" cy="516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86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28303-58A8-497C-AF81-70A52B95B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C91"/>
                </a:solidFill>
              </a:rPr>
              <a:t>Participation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CBD531E-1D73-417A-8D07-3E1F8917C0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253620"/>
              </p:ext>
            </p:extLst>
          </p:nvPr>
        </p:nvGraphicFramePr>
        <p:xfrm>
          <a:off x="778383" y="1556792"/>
          <a:ext cx="10369152" cy="4320479"/>
        </p:xfrm>
        <a:graphic>
          <a:graphicData uri="http://schemas.openxmlformats.org/drawingml/2006/table">
            <a:tbl>
              <a:tblPr firstRow="1" firstCol="1">
                <a:tableStyleId>{5FD0F851-EC5A-4D38-B0AD-8093EC10F338}</a:tableStyleId>
              </a:tblPr>
              <a:tblGrid>
                <a:gridCol w="4536503">
                  <a:extLst>
                    <a:ext uri="{9D8B030D-6E8A-4147-A177-3AD203B41FA5}">
                      <a16:colId xmlns:a16="http://schemas.microsoft.com/office/drawing/2014/main" val="302014805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97327664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71066678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17738434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83732847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4235749937"/>
                    </a:ext>
                  </a:extLst>
                </a:gridCol>
              </a:tblGrid>
              <a:tr h="706421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Acute Trusts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All CCUs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Adult CCUs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Paediatric CCUs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Neonatal CCUs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265006072"/>
                  </a:ext>
                </a:extLst>
              </a:tr>
              <a:tr h="394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Number in England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138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428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240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25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163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54414190"/>
                  </a:ext>
                </a:extLst>
              </a:tr>
              <a:tr h="70642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Number registered on ICU Data Capture System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132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283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235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61540794"/>
                  </a:ext>
                </a:extLst>
              </a:tr>
              <a:tr h="70642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Number with a registered Local Administrator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96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156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139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272435856"/>
                  </a:ext>
                </a:extLst>
              </a:tr>
              <a:tr h="394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Number which ever entered any data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104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173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153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4217972591"/>
                  </a:ext>
                </a:extLst>
              </a:tr>
              <a:tr h="70642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Number which have entered any data </a:t>
                      </a:r>
                      <a:r>
                        <a:rPr lang="en-GB" sz="1800" u="none" strike="noStrike">
                          <a:effectLst/>
                        </a:rPr>
                        <a:t>in last 7 quarters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123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573384716"/>
                  </a:ext>
                </a:extLst>
              </a:tr>
              <a:tr h="70642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Number which have entered any data in Q24 Jan-Mar 2022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63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37868431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CD22C-5696-4F10-940B-A10392071D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2D1F4-73FF-4244-8440-2E3F18677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</p:spTree>
    <p:extLst>
      <p:ext uri="{BB962C8B-B14F-4D97-AF65-F5344CB8AC3E}">
        <p14:creationId xmlns:p14="http://schemas.microsoft.com/office/powerpoint/2010/main" val="79146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7C91"/>
                </a:solidFill>
              </a:rPr>
              <a:t>Active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Where units have submitted complete data for each quarter (both numerator </a:t>
            </a:r>
            <a:r>
              <a:rPr lang="en-GB"/>
              <a:t>and denominator)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 dirty="0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A837147-CFF0-4C9E-BC13-03556C9BF0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334101"/>
              </p:ext>
            </p:extLst>
          </p:nvPr>
        </p:nvGraphicFramePr>
        <p:xfrm>
          <a:off x="-13381" y="1894886"/>
          <a:ext cx="3960441" cy="425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A837147-CFF0-4C9E-BC13-03556C9BF0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391160"/>
              </p:ext>
            </p:extLst>
          </p:nvPr>
        </p:nvGraphicFramePr>
        <p:xfrm>
          <a:off x="3947061" y="1918766"/>
          <a:ext cx="4140822" cy="423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A837147-CFF0-4C9E-BC13-03556C9BF0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252530"/>
              </p:ext>
            </p:extLst>
          </p:nvPr>
        </p:nvGraphicFramePr>
        <p:xfrm>
          <a:off x="7968208" y="1894886"/>
          <a:ext cx="4104117" cy="427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0426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C6DA7-1613-45CB-B24E-45890D130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C91"/>
                </a:solidFill>
              </a:rPr>
              <a:t>Rates of BSI in Adult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D7189-6006-4719-919C-A5FE7E68FC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A09AF-1BF6-4D7F-A413-D98DA8ED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720496C-8C86-4FB2-BF3C-5201A057C3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012227"/>
              </p:ext>
            </p:extLst>
          </p:nvPr>
        </p:nvGraphicFramePr>
        <p:xfrm>
          <a:off x="60899" y="1412776"/>
          <a:ext cx="6107109" cy="4231290"/>
        </p:xfrm>
        <a:graphic>
          <a:graphicData uri="http://schemas.openxmlformats.org/drawingml/2006/table">
            <a:tbl>
              <a:tblPr/>
              <a:tblGrid>
                <a:gridCol w="2146669">
                  <a:extLst>
                    <a:ext uri="{9D8B030D-6E8A-4147-A177-3AD203B41FA5}">
                      <a16:colId xmlns:a16="http://schemas.microsoft.com/office/drawing/2014/main" val="4096762556"/>
                    </a:ext>
                  </a:extLst>
                </a:gridCol>
                <a:gridCol w="544367">
                  <a:extLst>
                    <a:ext uri="{9D8B030D-6E8A-4147-A177-3AD203B41FA5}">
                      <a16:colId xmlns:a16="http://schemas.microsoft.com/office/drawing/2014/main" val="3810065748"/>
                    </a:ext>
                  </a:extLst>
                </a:gridCol>
                <a:gridCol w="584656">
                  <a:extLst>
                    <a:ext uri="{9D8B030D-6E8A-4147-A177-3AD203B41FA5}">
                      <a16:colId xmlns:a16="http://schemas.microsoft.com/office/drawing/2014/main" val="3039818761"/>
                    </a:ext>
                  </a:extLst>
                </a:gridCol>
                <a:gridCol w="566682">
                  <a:extLst>
                    <a:ext uri="{9D8B030D-6E8A-4147-A177-3AD203B41FA5}">
                      <a16:colId xmlns:a16="http://schemas.microsoft.com/office/drawing/2014/main" val="1542950978"/>
                    </a:ext>
                  </a:extLst>
                </a:gridCol>
                <a:gridCol w="566682">
                  <a:extLst>
                    <a:ext uri="{9D8B030D-6E8A-4147-A177-3AD203B41FA5}">
                      <a16:colId xmlns:a16="http://schemas.microsoft.com/office/drawing/2014/main" val="4239327336"/>
                    </a:ext>
                  </a:extLst>
                </a:gridCol>
                <a:gridCol w="545925">
                  <a:extLst>
                    <a:ext uri="{9D8B030D-6E8A-4147-A177-3AD203B41FA5}">
                      <a16:colId xmlns:a16="http://schemas.microsoft.com/office/drawing/2014/main" val="395136241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93771704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60598966"/>
                    </a:ext>
                  </a:extLst>
                </a:gridCol>
              </a:tblGrid>
              <a:tr h="61246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Metric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Q18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Jul-Sep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Q19 Oct-Dec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Q20 Jan-Mar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Q21 Apr-Jun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Q22 Jul-Sep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Q23 Oct-Dec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Q24 Jan-Mar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522841"/>
                  </a:ext>
                </a:extLst>
              </a:tr>
              <a:tr h="46765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positive blood cultures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1,670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1,095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1,116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898236"/>
                  </a:ext>
                </a:extLst>
              </a:tr>
              <a:tr h="45441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patient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67,733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94,374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117,810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90,388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96,520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98,133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86,151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239934"/>
                  </a:ext>
                </a:extLst>
              </a:tr>
              <a:tr h="49494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positive blood cultures per 1,000 patient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831370"/>
                  </a:ext>
                </a:extLst>
              </a:tr>
              <a:tr h="45441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positive blood cultures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1,670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1,095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1,116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396203"/>
                  </a:ext>
                </a:extLst>
              </a:tr>
              <a:tr h="47347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blood culture sets taken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7,871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10,957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16,902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10,958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11,773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11,569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10,178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194138"/>
                  </a:ext>
                </a:extLst>
              </a:tr>
              <a:tr h="4743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positive blood cultures per 1,000 blood culture sets taken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81962"/>
                  </a:ext>
                </a:extLst>
              </a:tr>
              <a:tr h="34516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BSIs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873103"/>
                  </a:ext>
                </a:extLst>
              </a:tr>
              <a:tr h="45441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BSI per 1,000 patient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24931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173" y="1378496"/>
            <a:ext cx="5820578" cy="401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11EF3-FDF2-43F7-8527-8304D241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7C91"/>
                </a:solidFill>
              </a:rPr>
              <a:t>Rates of ICU-associated BSI in Adult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A786A-B94D-4190-9347-ABBEEBE994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275729"/>
            <a:ext cx="12192000" cy="549275"/>
          </a:xfrm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 dirty="0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D512C-0B83-4E01-9478-49E76C5C9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D3DBB9B-0FF4-4B9D-8BB6-813072C6D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319231"/>
              </p:ext>
            </p:extLst>
          </p:nvPr>
        </p:nvGraphicFramePr>
        <p:xfrm>
          <a:off x="34270" y="2523000"/>
          <a:ext cx="6233209" cy="1812000"/>
        </p:xfrm>
        <a:graphic>
          <a:graphicData uri="http://schemas.openxmlformats.org/drawingml/2006/table">
            <a:tbl>
              <a:tblPr/>
              <a:tblGrid>
                <a:gridCol w="1991544">
                  <a:extLst>
                    <a:ext uri="{9D8B030D-6E8A-4147-A177-3AD203B41FA5}">
                      <a16:colId xmlns:a16="http://schemas.microsoft.com/office/drawing/2014/main" val="311490176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936054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51928329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924407469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08135846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022049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123402859"/>
                    </a:ext>
                  </a:extLst>
                </a:gridCol>
                <a:gridCol w="569257">
                  <a:extLst>
                    <a:ext uri="{9D8B030D-6E8A-4147-A177-3AD203B41FA5}">
                      <a16:colId xmlns:a16="http://schemas.microsoft.com/office/drawing/2014/main" val="79399452"/>
                    </a:ext>
                  </a:extLst>
                </a:gridCol>
              </a:tblGrid>
              <a:tr h="5561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Metric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Q18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Jul-Sep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Q19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Oct-Dec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Q20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Jan-Mar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Q21 Apr-Jun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Q22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Jul-Sep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Q23 Oct-Dec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Q24 Jan-Mar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611414"/>
                  </a:ext>
                </a:extLst>
              </a:tr>
              <a:tr h="190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ICU-associated BSIs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597931"/>
                  </a:ext>
                </a:extLst>
              </a:tr>
              <a:tr h="37354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patient days, amongst patients in the ICU&gt;2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46,993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70,568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95,461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65,959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71,734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74,410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63,786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781743"/>
                  </a:ext>
                </a:extLst>
              </a:tr>
              <a:tr h="37354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ICU-associated BSI per 1,000 ICU-patient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957391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7657" y="1628800"/>
            <a:ext cx="5794107" cy="399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6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0CC6-64D8-46E9-AED2-5E774257A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solidFill>
                  <a:srgbClr val="007C91"/>
                </a:solidFill>
              </a:rPr>
              <a:t>Rates of ICU-associated CVC-BSI in Adult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BDE80-E094-469F-A87B-6C6C2B5A4A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-42153" y="6308725"/>
            <a:ext cx="12192000" cy="549275"/>
          </a:xfrm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DF62B-7DEA-44C9-85B4-FC31E2C59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7BA290F-AE79-4B45-A5D9-66C90A6B6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49663"/>
              </p:ext>
            </p:extLst>
          </p:nvPr>
        </p:nvGraphicFramePr>
        <p:xfrm>
          <a:off x="2729" y="1666892"/>
          <a:ext cx="6365698" cy="3707483"/>
        </p:xfrm>
        <a:graphic>
          <a:graphicData uri="http://schemas.openxmlformats.org/drawingml/2006/table">
            <a:tbl>
              <a:tblPr/>
              <a:tblGrid>
                <a:gridCol w="2092985">
                  <a:extLst>
                    <a:ext uri="{9D8B030D-6E8A-4147-A177-3AD203B41FA5}">
                      <a16:colId xmlns:a16="http://schemas.microsoft.com/office/drawing/2014/main" val="2846756904"/>
                    </a:ext>
                  </a:extLst>
                </a:gridCol>
                <a:gridCol w="609577">
                  <a:extLst>
                    <a:ext uri="{9D8B030D-6E8A-4147-A177-3AD203B41FA5}">
                      <a16:colId xmlns:a16="http://schemas.microsoft.com/office/drawing/2014/main" val="1911426748"/>
                    </a:ext>
                  </a:extLst>
                </a:gridCol>
                <a:gridCol w="624126">
                  <a:extLst>
                    <a:ext uri="{9D8B030D-6E8A-4147-A177-3AD203B41FA5}">
                      <a16:colId xmlns:a16="http://schemas.microsoft.com/office/drawing/2014/main" val="1618249816"/>
                    </a:ext>
                  </a:extLst>
                </a:gridCol>
                <a:gridCol w="624126">
                  <a:extLst>
                    <a:ext uri="{9D8B030D-6E8A-4147-A177-3AD203B41FA5}">
                      <a16:colId xmlns:a16="http://schemas.microsoft.com/office/drawing/2014/main" val="3434943021"/>
                    </a:ext>
                  </a:extLst>
                </a:gridCol>
                <a:gridCol w="615551">
                  <a:extLst>
                    <a:ext uri="{9D8B030D-6E8A-4147-A177-3AD203B41FA5}">
                      <a16:colId xmlns:a16="http://schemas.microsoft.com/office/drawing/2014/main" val="2568871464"/>
                    </a:ext>
                  </a:extLst>
                </a:gridCol>
                <a:gridCol w="563353">
                  <a:extLst>
                    <a:ext uri="{9D8B030D-6E8A-4147-A177-3AD203B41FA5}">
                      <a16:colId xmlns:a16="http://schemas.microsoft.com/office/drawing/2014/main" val="3326410602"/>
                    </a:ext>
                  </a:extLst>
                </a:gridCol>
                <a:gridCol w="624126">
                  <a:extLst>
                    <a:ext uri="{9D8B030D-6E8A-4147-A177-3AD203B41FA5}">
                      <a16:colId xmlns:a16="http://schemas.microsoft.com/office/drawing/2014/main" val="2541350840"/>
                    </a:ext>
                  </a:extLst>
                </a:gridCol>
                <a:gridCol w="611854">
                  <a:extLst>
                    <a:ext uri="{9D8B030D-6E8A-4147-A177-3AD203B41FA5}">
                      <a16:colId xmlns:a16="http://schemas.microsoft.com/office/drawing/2014/main" val="3965982350"/>
                    </a:ext>
                  </a:extLst>
                </a:gridCol>
              </a:tblGrid>
              <a:tr h="60094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Metric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Q18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Jul-Sep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Q19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Oct-Dec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Q20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Jan-Mar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Q21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Apr-Jun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Q22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Jul-Sep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Q23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Oct-Dec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Q24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Jan-Mar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551508"/>
                  </a:ext>
                </a:extLst>
              </a:tr>
              <a:tr h="2548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ICU-associated CABSIs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918591"/>
                  </a:ext>
                </a:extLst>
              </a:tr>
              <a:tr h="42788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CVC days, amongst patients in the ICU&gt;2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30,351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44,944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61,751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41,802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44,542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46,659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38,341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38728"/>
                  </a:ext>
                </a:extLst>
              </a:tr>
              <a:tr h="42788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ICU-associated CABSI  per 1,000 ICU-CVC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744647"/>
                  </a:ext>
                </a:extLst>
              </a:tr>
              <a:tr h="2548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ICU-associated CRBSI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969645"/>
                  </a:ext>
                </a:extLst>
              </a:tr>
              <a:tr h="42788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ICU-associated CRBSI per 1,000 ICU-CVC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692275"/>
                  </a:ext>
                </a:extLst>
              </a:tr>
              <a:tr h="42788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all ICU-associated CVC-BSI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079255"/>
                  </a:ext>
                </a:extLst>
              </a:tr>
              <a:tr h="42788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all ICU-associated CVC-BSI per 1,000 ICU-CVC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488020"/>
                  </a:ext>
                </a:extLst>
              </a:tr>
              <a:tr h="2548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CVC utilisation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64.6%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63.7%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64.7%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63.4%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62.1%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62.7%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60.1%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9243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48" y="1496579"/>
            <a:ext cx="5604020" cy="386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57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0A28F-B296-48D2-B550-D2F1DE5BD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C91"/>
                </a:solidFill>
              </a:rPr>
              <a:t>Rates of BSI in Paediatric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FE5A31-2813-4DA2-9AF3-AD8757EBA4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43238-B52F-4F85-8440-BA733A25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C2A3017-9F1F-4B5F-86F3-D66D63611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534828"/>
              </p:ext>
            </p:extLst>
          </p:nvPr>
        </p:nvGraphicFramePr>
        <p:xfrm>
          <a:off x="167987" y="1325088"/>
          <a:ext cx="6144040" cy="3943279"/>
        </p:xfrm>
        <a:graphic>
          <a:graphicData uri="http://schemas.openxmlformats.org/drawingml/2006/table">
            <a:tbl>
              <a:tblPr/>
              <a:tblGrid>
                <a:gridCol w="1607533">
                  <a:extLst>
                    <a:ext uri="{9D8B030D-6E8A-4147-A177-3AD203B41FA5}">
                      <a16:colId xmlns:a16="http://schemas.microsoft.com/office/drawing/2014/main" val="365641747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40012867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6063163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292319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6804794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433945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25744062"/>
                    </a:ext>
                  </a:extLst>
                </a:gridCol>
                <a:gridCol w="648075">
                  <a:extLst>
                    <a:ext uri="{9D8B030D-6E8A-4147-A177-3AD203B41FA5}">
                      <a16:colId xmlns:a16="http://schemas.microsoft.com/office/drawing/2014/main" val="1724671883"/>
                    </a:ext>
                  </a:extLst>
                </a:gridCol>
              </a:tblGrid>
              <a:tr h="70474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Metric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Q18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Jul-Sep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Q19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Oct-Dec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Q20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Jan-Mar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Q21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Apr-Jun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Q22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Jul-Sep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Q23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Oct-Dec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Q24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Jan-Mar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30953"/>
                  </a:ext>
                </a:extLst>
              </a:tr>
              <a:tr h="29613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positive blood cultures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10869"/>
                  </a:ext>
                </a:extLst>
              </a:tr>
              <a:tr h="29613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patient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1,479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1,705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1,030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1,151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2,224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1,623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1,155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60093"/>
                  </a:ext>
                </a:extLst>
              </a:tr>
              <a:tr h="36029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positive blood cultures per 1,000 patient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97941"/>
                  </a:ext>
                </a:extLst>
              </a:tr>
              <a:tr h="29613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positive blood cultures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331611"/>
                  </a:ext>
                </a:extLst>
              </a:tr>
              <a:tr h="29613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blood culture sets taken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558212"/>
                  </a:ext>
                </a:extLst>
              </a:tr>
              <a:tr h="36029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positive blood cultures per 1,000 blood culture sets taken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43.1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44897"/>
                  </a:ext>
                </a:extLst>
              </a:tr>
              <a:tr h="29613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number of BSIs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173616"/>
                  </a:ext>
                </a:extLst>
              </a:tr>
              <a:tr h="29613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 of BSI per 1,000 patient days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72257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6111" y="1220758"/>
            <a:ext cx="5717755" cy="394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18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E6A9E-44B5-4F69-8513-97D35F584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solidFill>
                  <a:srgbClr val="007C91"/>
                </a:solidFill>
              </a:rPr>
              <a:t>Rates of ICU-associated BSI in Paediatric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666E9-2EF2-402F-B66A-D36BD17454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BF4DA-3886-4D4F-9EDE-7B2778EF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939983D-DB57-4155-A12F-54D3BEF1B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871195"/>
              </p:ext>
            </p:extLst>
          </p:nvPr>
        </p:nvGraphicFramePr>
        <p:xfrm>
          <a:off x="119336" y="2644685"/>
          <a:ext cx="6099870" cy="1958053"/>
        </p:xfrm>
        <a:graphic>
          <a:graphicData uri="http://schemas.openxmlformats.org/drawingml/2006/table">
            <a:tbl>
              <a:tblPr/>
              <a:tblGrid>
                <a:gridCol w="1703512">
                  <a:extLst>
                    <a:ext uri="{9D8B030D-6E8A-4147-A177-3AD203B41FA5}">
                      <a16:colId xmlns:a16="http://schemas.microsoft.com/office/drawing/2014/main" val="304348513"/>
                    </a:ext>
                  </a:extLst>
                </a:gridCol>
                <a:gridCol w="579934">
                  <a:extLst>
                    <a:ext uri="{9D8B030D-6E8A-4147-A177-3AD203B41FA5}">
                      <a16:colId xmlns:a16="http://schemas.microsoft.com/office/drawing/2014/main" val="380927275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99448913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715698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06289334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07168483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50420729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23040703"/>
                    </a:ext>
                  </a:extLst>
                </a:gridCol>
              </a:tblGrid>
              <a:tr h="67525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Metric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Q18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Jul-Sep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Q19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Oct-Dec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Q20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Jan-Mar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Q21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Apr-Jun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Q22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Jul-Sep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Q23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Oct-Dec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Q24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Jan-Mar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846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ICU-associated BSIs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5601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patient days, amongst patients in the ICU&gt;2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1,238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1,377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1,276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34787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 ICU-associated BSI per 1,000 ICU-patient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455160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1422" y="1484784"/>
            <a:ext cx="5820578" cy="401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99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EF28E-23F9-4CC3-B0A2-16E5CDB8F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>
                <a:solidFill>
                  <a:srgbClr val="007C91"/>
                </a:solidFill>
              </a:rPr>
              <a:t>Rates of ICU-associated CVC-BSI in Paediatric CCUs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DF89C-5F5A-4CC2-B064-A9B9C5E2D3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337007"/>
            <a:ext cx="12192000" cy="549275"/>
          </a:xfrm>
          <a:solidFill>
            <a:srgbClr val="007C91"/>
          </a:solidFill>
        </p:spPr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79A14-E307-4491-B145-4BF9056FE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ICCQIP Surveillance Update: Q18 Jul-Sep 2020 – Q24 Jan-Mar 2022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29A622-235F-43F5-AE0A-13D787017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893911"/>
              </p:ext>
            </p:extLst>
          </p:nvPr>
        </p:nvGraphicFramePr>
        <p:xfrm>
          <a:off x="191344" y="1506896"/>
          <a:ext cx="6048672" cy="4000800"/>
        </p:xfrm>
        <a:graphic>
          <a:graphicData uri="http://schemas.openxmlformats.org/drawingml/2006/table">
            <a:tbl>
              <a:tblPr/>
              <a:tblGrid>
                <a:gridCol w="1549614">
                  <a:extLst>
                    <a:ext uri="{9D8B030D-6E8A-4147-A177-3AD203B41FA5}">
                      <a16:colId xmlns:a16="http://schemas.microsoft.com/office/drawing/2014/main" val="76571103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289814513"/>
                    </a:ext>
                  </a:extLst>
                </a:gridCol>
                <a:gridCol w="610626">
                  <a:extLst>
                    <a:ext uri="{9D8B030D-6E8A-4147-A177-3AD203B41FA5}">
                      <a16:colId xmlns:a16="http://schemas.microsoft.com/office/drawing/2014/main" val="3148164145"/>
                    </a:ext>
                  </a:extLst>
                </a:gridCol>
                <a:gridCol w="593974">
                  <a:extLst>
                    <a:ext uri="{9D8B030D-6E8A-4147-A177-3AD203B41FA5}">
                      <a16:colId xmlns:a16="http://schemas.microsoft.com/office/drawing/2014/main" val="26429057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7689402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7601255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431092638"/>
                    </a:ext>
                  </a:extLst>
                </a:gridCol>
                <a:gridCol w="630162">
                  <a:extLst>
                    <a:ext uri="{9D8B030D-6E8A-4147-A177-3AD203B41FA5}">
                      <a16:colId xmlns:a16="http://schemas.microsoft.com/office/drawing/2014/main" val="17654648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Metric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Q18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Jul-Sep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Q19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Oct-Dec 2020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Q20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Jan-Mar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Q21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Apr-Jun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Q22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Jul-Sep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Q23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Oct-Dec 2021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Q24</a:t>
                      </a:r>
                    </a:p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Jan-Mar 2022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9184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ICU-associated CABSI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1252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CVC days, amongst patients in the ICU&gt;2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687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758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86283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 ICU-associated CVC-associated BSI  per 1,000 ICU-CVC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2512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ICU-associated CRBSI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7632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 ICU-associated CVC-related BSI per 1,000 ICU-CVC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3522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Number of all ICU-associated CVC-BSI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04665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 all ICU-associated CVC-BSI per 1,000 ICU-CVC days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6867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CVC utilisation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55.5%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50.1%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54.0%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59.0%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43.6%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59.4%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77.3%</a:t>
                      </a:r>
                    </a:p>
                  </a:txBody>
                  <a:tcPr marL="36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219889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9772" y="1428600"/>
            <a:ext cx="5801160" cy="40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505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98002E"/>
      </a:lt2>
      <a:accent1>
        <a:srgbClr val="00AB8E"/>
      </a:accent1>
      <a:accent2>
        <a:srgbClr val="012169"/>
      </a:accent2>
      <a:accent3>
        <a:srgbClr val="E7E6E6"/>
      </a:accent3>
      <a:accent4>
        <a:srgbClr val="ECA154"/>
      </a:accent4>
      <a:accent5>
        <a:srgbClr val="98A4AE"/>
      </a:accent5>
      <a:accent6>
        <a:srgbClr val="EAAA00"/>
      </a:accent6>
      <a:hlink>
        <a:srgbClr val="D6D2C4"/>
      </a:hlink>
      <a:folHlink>
        <a:srgbClr val="00964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43E37366CDE040B30A19FF830DAD5E" ma:contentTypeVersion="11" ma:contentTypeDescription="Create a new document." ma:contentTypeScope="" ma:versionID="e949942d9b52e995dd42e17ca5d9cb5e">
  <xsd:schema xmlns:xsd="http://www.w3.org/2001/XMLSchema" xmlns:xs="http://www.w3.org/2001/XMLSchema" xmlns:p="http://schemas.microsoft.com/office/2006/metadata/properties" xmlns:ns3="6f6473ee-e108-463b-b286-fa50dd4c01e2" xmlns:ns4="ae13f663-6380-4aea-aa62-cd70fe5a19f0" targetNamespace="http://schemas.microsoft.com/office/2006/metadata/properties" ma:root="true" ma:fieldsID="26e2372ad500c173ba975d22f782b972" ns3:_="" ns4:_="">
    <xsd:import namespace="6f6473ee-e108-463b-b286-fa50dd4c01e2"/>
    <xsd:import namespace="ae13f663-6380-4aea-aa62-cd70fe5a19f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473ee-e108-463b-b286-fa50dd4c01e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13f663-6380-4aea-aa62-cd70fe5a19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A860C3-64E6-4D2A-94B1-6B6AC446E3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96B243-E054-4D98-A828-4356ECCD8A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6473ee-e108-463b-b286-fa50dd4c01e2"/>
    <ds:schemaRef ds:uri="ae13f663-6380-4aea-aa62-cd70fe5a1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AA3BD5-90C3-4BC2-94B6-F5B6FAEAFEE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ae13f663-6380-4aea-aa62-cd70fe5a19f0"/>
    <ds:schemaRef ds:uri="http://purl.org/dc/dcmitype/"/>
    <ds:schemaRef ds:uri="http://schemas.microsoft.com/office/infopath/2007/PartnerControls"/>
    <ds:schemaRef ds:uri="6f6473ee-e108-463b-b286-fa50dd4c01e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4250</TotalTime>
  <Words>1558</Words>
  <Application>Microsoft Office PowerPoint</Application>
  <PresentationFormat>Widescreen</PresentationFormat>
  <Paragraphs>686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Participation</vt:lpstr>
      <vt:lpstr>Active participation</vt:lpstr>
      <vt:lpstr>Rates of BSI in Adult CCUs</vt:lpstr>
      <vt:lpstr>Rates of ICU-associated BSI in Adult CCUs</vt:lpstr>
      <vt:lpstr>Rates of ICU-associated CVC-BSI in Adult CCUs</vt:lpstr>
      <vt:lpstr>Rates of BSI in Paediatric CCUs</vt:lpstr>
      <vt:lpstr>Rates of ICU-associated BSI in Paediatric CCUs</vt:lpstr>
      <vt:lpstr>Rates of ICU-associated CVC-BSI in Paediatric CCUs</vt:lpstr>
      <vt:lpstr>Rates of BSI in Neonatal CCUs</vt:lpstr>
      <vt:lpstr>Rates of ICU-associated BSI in Neonatal CCUs</vt:lpstr>
      <vt:lpstr>Rates of ICU-associated CVC-BSI in Neonatal CCUs</vt:lpstr>
      <vt:lpstr>Organism distribution: all PBCs in Adult CCUs</vt:lpstr>
      <vt:lpstr>Organism distribution: ICU-associated BSIs in Adult CCUs</vt:lpstr>
      <vt:lpstr>Organism distribution: ICU-CVC BSIs in Adult CCUs</vt:lpstr>
      <vt:lpstr>Organism distribution: all PBCs in Paediatric CCUs</vt:lpstr>
      <vt:lpstr>Organism distribution: ICU-associated BSIs in Paediatric CCUs</vt:lpstr>
      <vt:lpstr>Organism distribution: all PBCs in Neonatal CCUs</vt:lpstr>
      <vt:lpstr>Organism distribution: ICU-associated BSIs in Neonatal CCUs</vt:lpstr>
    </vt:vector>
  </TitlesOfParts>
  <Company>Cabinet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Glenn Gossling</dc:creator>
  <cp:lastModifiedBy>Anna Ripley</cp:lastModifiedBy>
  <cp:revision>263</cp:revision>
  <dcterms:created xsi:type="dcterms:W3CDTF">2012-10-10T09:02:29Z</dcterms:created>
  <dcterms:modified xsi:type="dcterms:W3CDTF">2022-10-03T09:45:12Z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0x010100FB43E37366CDE040B30A19FF830DAD5E</vt:lpwstr>
  </property>
</Properties>
</file>