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ckRY8wrIJXUfdAxwlR77B7Ut6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281CD-D84C-4A2C-9676-B1D979A93CD4}" v="6" dt="2024-12-29T17:12:5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Georgiou" userId="3a09feb1-fe3a-490c-8f3c-c451c4898ca3" providerId="ADAL" clId="{1F8281CD-D84C-4A2C-9676-B1D979A93CD4}"/>
    <pc:docChg chg="custSel modSld">
      <pc:chgData name="Andy Georgiou" userId="3a09feb1-fe3a-490c-8f3c-c451c4898ca3" providerId="ADAL" clId="{1F8281CD-D84C-4A2C-9676-B1D979A93CD4}" dt="2024-12-29T17:12:53.426" v="29"/>
      <pc:docMkLst>
        <pc:docMk/>
      </pc:docMkLst>
      <pc:sldChg chg="addSp modSp">
        <pc:chgData name="Andy Georgiou" userId="3a09feb1-fe3a-490c-8f3c-c451c4898ca3" providerId="ADAL" clId="{1F8281CD-D84C-4A2C-9676-B1D979A93CD4}" dt="2024-12-29T17:12:16.332" v="25"/>
        <pc:sldMkLst>
          <pc:docMk/>
          <pc:sldMk cId="0" sldId="259"/>
        </pc:sldMkLst>
        <pc:picChg chg="add mod">
          <ac:chgData name="Andy Georgiou" userId="3a09feb1-fe3a-490c-8f3c-c451c4898ca3" providerId="ADAL" clId="{1F8281CD-D84C-4A2C-9676-B1D979A93CD4}" dt="2024-12-29T17:12:16.332" v="25"/>
          <ac:picMkLst>
            <pc:docMk/>
            <pc:sldMk cId="0" sldId="259"/>
            <ac:picMk id="2" creationId="{E011D89D-5B2E-AFD5-B3DC-B65AA5C881DD}"/>
          </ac:picMkLst>
        </pc:picChg>
      </pc:sldChg>
      <pc:sldChg chg="addSp delSp modSp mod">
        <pc:chgData name="Andy Georgiou" userId="3a09feb1-fe3a-490c-8f3c-c451c4898ca3" providerId="ADAL" clId="{1F8281CD-D84C-4A2C-9676-B1D979A93CD4}" dt="2024-12-29T17:12:22.827" v="27" actId="478"/>
        <pc:sldMkLst>
          <pc:docMk/>
          <pc:sldMk cId="0" sldId="260"/>
        </pc:sldMkLst>
        <pc:picChg chg="add del mod">
          <ac:chgData name="Andy Georgiou" userId="3a09feb1-fe3a-490c-8f3c-c451c4898ca3" providerId="ADAL" clId="{1F8281CD-D84C-4A2C-9676-B1D979A93CD4}" dt="2024-12-29T17:12:22.827" v="27" actId="478"/>
          <ac:picMkLst>
            <pc:docMk/>
            <pc:sldMk cId="0" sldId="260"/>
            <ac:picMk id="2" creationId="{CCA8836A-729F-B23E-430F-2DA2FB957A96}"/>
          </ac:picMkLst>
        </pc:picChg>
        <pc:picChg chg="add">
          <ac:chgData name="Andy Georgiou" userId="3a09feb1-fe3a-490c-8f3c-c451c4898ca3" providerId="ADAL" clId="{1F8281CD-D84C-4A2C-9676-B1D979A93CD4}" dt="2024-07-06T11:58:57.799" v="1" actId="22"/>
          <ac:picMkLst>
            <pc:docMk/>
            <pc:sldMk cId="0" sldId="260"/>
            <ac:picMk id="3" creationId="{CBE6BB01-34CB-FC60-CC94-614F1A37901A}"/>
          </ac:picMkLst>
        </pc:picChg>
        <pc:picChg chg="del">
          <ac:chgData name="Andy Georgiou" userId="3a09feb1-fe3a-490c-8f3c-c451c4898ca3" providerId="ADAL" clId="{1F8281CD-D84C-4A2C-9676-B1D979A93CD4}" dt="2024-07-06T11:58:41.825" v="0" actId="478"/>
          <ac:picMkLst>
            <pc:docMk/>
            <pc:sldMk cId="0" sldId="260"/>
            <ac:picMk id="113" creationId="{00000000-0000-0000-0000-000000000000}"/>
          </ac:picMkLst>
        </pc:picChg>
      </pc:sldChg>
      <pc:sldChg chg="addSp delSp modSp mod">
        <pc:chgData name="Andy Georgiou" userId="3a09feb1-fe3a-490c-8f3c-c451c4898ca3" providerId="ADAL" clId="{1F8281CD-D84C-4A2C-9676-B1D979A93CD4}" dt="2024-07-06T12:02:00.346" v="7" actId="1076"/>
        <pc:sldMkLst>
          <pc:docMk/>
          <pc:sldMk cId="0" sldId="262"/>
        </pc:sldMkLst>
        <pc:picChg chg="add mod">
          <ac:chgData name="Andy Georgiou" userId="3a09feb1-fe3a-490c-8f3c-c451c4898ca3" providerId="ADAL" clId="{1F8281CD-D84C-4A2C-9676-B1D979A93CD4}" dt="2024-07-06T12:01:45.820" v="5" actId="1076"/>
          <ac:picMkLst>
            <pc:docMk/>
            <pc:sldMk cId="0" sldId="262"/>
            <ac:picMk id="3" creationId="{12B45658-8771-D7E3-EC89-40DF0A9C433A}"/>
          </ac:picMkLst>
        </pc:picChg>
        <pc:picChg chg="add mod">
          <ac:chgData name="Andy Georgiou" userId="3a09feb1-fe3a-490c-8f3c-c451c4898ca3" providerId="ADAL" clId="{1F8281CD-D84C-4A2C-9676-B1D979A93CD4}" dt="2024-07-06T12:02:00.346" v="7" actId="1076"/>
          <ac:picMkLst>
            <pc:docMk/>
            <pc:sldMk cId="0" sldId="262"/>
            <ac:picMk id="5" creationId="{D503D66E-8293-8302-95CC-50600837E92A}"/>
          </ac:picMkLst>
        </pc:picChg>
        <pc:picChg chg="del">
          <ac:chgData name="Andy Georgiou" userId="3a09feb1-fe3a-490c-8f3c-c451c4898ca3" providerId="ADAL" clId="{1F8281CD-D84C-4A2C-9676-B1D979A93CD4}" dt="2024-07-06T11:59:09.814" v="2" actId="478"/>
          <ac:picMkLst>
            <pc:docMk/>
            <pc:sldMk cId="0" sldId="262"/>
            <ac:picMk id="125" creationId="{00000000-0000-0000-0000-000000000000}"/>
          </ac:picMkLst>
        </pc:picChg>
        <pc:picChg chg="del">
          <ac:chgData name="Andy Georgiou" userId="3a09feb1-fe3a-490c-8f3c-c451c4898ca3" providerId="ADAL" clId="{1F8281CD-D84C-4A2C-9676-B1D979A93CD4}" dt="2024-07-06T11:59:11.716" v="3" actId="478"/>
          <ac:picMkLst>
            <pc:docMk/>
            <pc:sldMk cId="0" sldId="262"/>
            <ac:picMk id="126" creationId="{00000000-0000-0000-0000-000000000000}"/>
          </ac:picMkLst>
        </pc:picChg>
      </pc:sldChg>
      <pc:sldChg chg="modSp mod">
        <pc:chgData name="Andy Georgiou" userId="3a09feb1-fe3a-490c-8f3c-c451c4898ca3" providerId="ADAL" clId="{1F8281CD-D84C-4A2C-9676-B1D979A93CD4}" dt="2024-07-06T12:27:52.849" v="16" actId="20577"/>
        <pc:sldMkLst>
          <pc:docMk/>
          <pc:sldMk cId="0" sldId="270"/>
        </pc:sldMkLst>
        <pc:spChg chg="mod">
          <ac:chgData name="Andy Georgiou" userId="3a09feb1-fe3a-490c-8f3c-c451c4898ca3" providerId="ADAL" clId="{1F8281CD-D84C-4A2C-9676-B1D979A93CD4}" dt="2024-07-06T12:27:52.849" v="16" actId="20577"/>
          <ac:spMkLst>
            <pc:docMk/>
            <pc:sldMk cId="0" sldId="270"/>
            <ac:spMk id="186" creationId="{00000000-0000-0000-0000-000000000000}"/>
          </ac:spMkLst>
        </pc:spChg>
      </pc:sldChg>
      <pc:sldChg chg="modSp mod">
        <pc:chgData name="Andy Georgiou" userId="3a09feb1-fe3a-490c-8f3c-c451c4898ca3" providerId="ADAL" clId="{1F8281CD-D84C-4A2C-9676-B1D979A93CD4}" dt="2024-07-06T12:31:31.812" v="24" actId="20577"/>
        <pc:sldMkLst>
          <pc:docMk/>
          <pc:sldMk cId="0" sldId="272"/>
        </pc:sldMkLst>
        <pc:spChg chg="mod">
          <ac:chgData name="Andy Georgiou" userId="3a09feb1-fe3a-490c-8f3c-c451c4898ca3" providerId="ADAL" clId="{1F8281CD-D84C-4A2C-9676-B1D979A93CD4}" dt="2024-07-06T12:31:31.812" v="24" actId="20577"/>
          <ac:spMkLst>
            <pc:docMk/>
            <pc:sldMk cId="0" sldId="272"/>
            <ac:spMk id="227" creationId="{00000000-0000-0000-0000-000000000000}"/>
          </ac:spMkLst>
        </pc:spChg>
      </pc:sldChg>
      <pc:sldChg chg="addSp modSp">
        <pc:chgData name="Andy Georgiou" userId="3a09feb1-fe3a-490c-8f3c-c451c4898ca3" providerId="ADAL" clId="{1F8281CD-D84C-4A2C-9676-B1D979A93CD4}" dt="2024-12-29T17:12:46.982" v="28"/>
        <pc:sldMkLst>
          <pc:docMk/>
          <pc:sldMk cId="0" sldId="274"/>
        </pc:sldMkLst>
        <pc:picChg chg="add mod">
          <ac:chgData name="Andy Georgiou" userId="3a09feb1-fe3a-490c-8f3c-c451c4898ca3" providerId="ADAL" clId="{1F8281CD-D84C-4A2C-9676-B1D979A93CD4}" dt="2024-12-29T17:12:46.982" v="28"/>
          <ac:picMkLst>
            <pc:docMk/>
            <pc:sldMk cId="0" sldId="274"/>
            <ac:picMk id="2" creationId="{1D05FADD-EE31-B4A7-A320-19A48C53E32E}"/>
          </ac:picMkLst>
        </pc:picChg>
      </pc:sldChg>
      <pc:sldChg chg="addSp modSp">
        <pc:chgData name="Andy Georgiou" userId="3a09feb1-fe3a-490c-8f3c-c451c4898ca3" providerId="ADAL" clId="{1F8281CD-D84C-4A2C-9676-B1D979A93CD4}" dt="2024-12-29T17:12:53.426" v="29"/>
        <pc:sldMkLst>
          <pc:docMk/>
          <pc:sldMk cId="0" sldId="276"/>
        </pc:sldMkLst>
        <pc:picChg chg="add mod">
          <ac:chgData name="Andy Georgiou" userId="3a09feb1-fe3a-490c-8f3c-c451c4898ca3" providerId="ADAL" clId="{1F8281CD-D84C-4A2C-9676-B1D979A93CD4}" dt="2024-12-29T17:12:53.426" v="29"/>
          <ac:picMkLst>
            <pc:docMk/>
            <pc:sldMk cId="0" sldId="276"/>
            <ac:picMk id="2" creationId="{375E5687-3100-2CA7-2A10-74BA35AC32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pdf/10.1111/anae.1214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Problem: hypoxia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of note: mild hypercapnia secondary to suboptimal TV, with acidosis but mixed (lactate 3.1)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Optimise TV: 6 x 60 = 360ml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Increase oxygenation (not absolutely necessary if sats &gt;88%, but should consider it)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Increase PEEP (do gradually to see what it does to the Ppeak) – should probably only go to 7 or 8 initially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Increase RR slightly and check to see if I:E linked (ensure inspiratory time optimized – consider changing to 1:2)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Consider suctioning (ask bedside nurse if not done before)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Check that parameters are improving (Sats, ETCO2, Ppeak) and check a gas in 20-30 mins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Other things to consider: increasing ventilation/using muscle relaxants to promote ventilator synchrony, or chest physio (but discuss with reg/senior nurse)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exactly the ventilator screen but gives them the opportunity to get the concept: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Problem: hypercapnia (abnormal pH shows that this is too high even in a COPD patient)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of note: risk of pneumothorax given COPD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Optimise TV: 6 x 68 = 400ml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Oxygenation is ok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Increase RR and check to see if I:E linked (ensure I:E is 1:2 – 1:2.5)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Observe to see what Ppeak is (want to recognise the need to limit it somewhat in COPD)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Note that Pmax is 12 and therefore, full TV will not be delivered if P required &gt;12 (more than likely given COPD)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Other things to consider: suctioning, chest physio, increasing ventilation/using muscle relaxants to allow TV to be delivered with appropriate peak pressures (but discuss with reg/senior nurse)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22860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3" name="Google Shape;22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 THINGS BEHIND THESE LETTERS 1 POINT PER BOX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OVERALL SUBJECT 9 – BOXES REVEALED POINTS FOR CORRECT ANSWER</a:t>
            </a:r>
            <a:endParaRPr/>
          </a:p>
        </p:txBody>
      </p:sp>
      <p:sp>
        <p:nvSpPr>
          <p:cNvPr id="271" name="Google Shape;27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https://onlinelibrary.wiley.com/doi/pdf/10.1111/anae.12140</a:t>
            </a:r>
            <a:endParaRPr/>
          </a:p>
        </p:txBody>
      </p:sp>
      <p:sp>
        <p:nvSpPr>
          <p:cNvPr id="298" name="Google Shape;29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Help: </a:t>
            </a:r>
            <a:r>
              <a:rPr lang="en-US" b="1"/>
              <a:t>: senior ICU/Anaesthetic reg, difficult airway team, consider 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to at least reference these but they are hard to follow and are not in widespread use around the region.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Therefore we will use the NTSP algorithms.</a:t>
            </a:r>
            <a:endParaRPr/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important points highlighted on next chart: the difference between using it as an ‘airway doctor’ and a ward doctor.</a:t>
            </a:r>
            <a:endParaRPr/>
          </a:p>
        </p:txBody>
      </p:sp>
      <p:sp>
        <p:nvSpPr>
          <p:cNvPr id="130" name="Google Shape;13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gif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cheostomy.org.u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hyperlink" Target="https://www.e-lfh.org.uk/" TargetMode="External"/><Relationship Id="rId4" Type="http://schemas.openxmlformats.org/officeDocument/2006/relationships/hyperlink" Target="https://www.ccam.net.au/handbook/tracheostom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AIRWAY AND BREATHING</a:t>
            </a:r>
            <a:endParaRPr sz="4800" b="1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1806" y="2236787"/>
            <a:ext cx="3608387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l="30499" r="30750"/>
          <a:stretch/>
        </p:blipFill>
        <p:spPr>
          <a:xfrm>
            <a:off x="3733800" y="0"/>
            <a:ext cx="4724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DRILL 3</a:t>
            </a:r>
            <a:endParaRPr/>
          </a:p>
        </p:txBody>
      </p:sp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589" y="4212385"/>
            <a:ext cx="2696822" cy="7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SETTING UP LPV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TV 6ml/kg IBW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Appropriate RR (approx. 15-25 initially)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PaO2 10 kPa initially, then 8 kPa*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PaCO2 &lt;8 kPa giving pH &gt;7.25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PEEP matching FiO2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Plateau P &lt;30cmH2O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*Exception: head injuries PaO2 13kPa, then 10kPa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l="10715" t="30000" r="2499" b="40157"/>
          <a:stretch/>
        </p:blipFill>
        <p:spPr>
          <a:xfrm>
            <a:off x="678103" y="2132730"/>
            <a:ext cx="6472368" cy="12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838200" y="282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Pneumonia, 60kg female</a:t>
            </a:r>
            <a:endParaRPr dirty="0"/>
          </a:p>
        </p:txBody>
      </p:sp>
      <p:sp>
        <p:nvSpPr>
          <p:cNvPr id="187" name="Google Shape;187;p15"/>
          <p:cNvSpPr txBox="1"/>
          <p:nvPr/>
        </p:nvSpPr>
        <p:spPr>
          <a:xfrm>
            <a:off x="1057822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1877403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2765183" y="3052192"/>
            <a:ext cx="715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3732447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4705676" y="3052033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5513019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710361" y="1685394"/>
            <a:ext cx="17565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VC - AC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273143" y="1934734"/>
            <a:ext cx="30806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ABG FiO2 0.6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		7.32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pCO2		5.8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pO2		6.3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HCO3		25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		- 4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Lactate	3.1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4">
            <a:alphaModFix/>
          </a:blip>
          <a:srcRect l="22669" t="23566" r="16453" b="17053"/>
          <a:stretch/>
        </p:blipFill>
        <p:spPr>
          <a:xfrm>
            <a:off x="678102" y="3437599"/>
            <a:ext cx="5349695" cy="293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 l="10715" t="30000" r="2499" b="40157"/>
          <a:stretch/>
        </p:blipFill>
        <p:spPr>
          <a:xfrm>
            <a:off x="688947" y="2129297"/>
            <a:ext cx="6472368" cy="12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/>
        </p:nvSpPr>
        <p:spPr>
          <a:xfrm>
            <a:off x="2765183" y="3059668"/>
            <a:ext cx="715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754870" y="3059509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4705676" y="3059509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985863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1876150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2766437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3656724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4549517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5442310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1057822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1877403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2765183" y="2493568"/>
            <a:ext cx="715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3732447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4705676" y="2493409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5513019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1030313" y="4044666"/>
            <a:ext cx="2970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6255224" y="2395343"/>
            <a:ext cx="750627" cy="577081"/>
          </a:xfrm>
          <a:prstGeom prst="rect">
            <a:avLst/>
          </a:prstGeom>
          <a:solidFill>
            <a:srgbClr val="C8FFEB"/>
          </a:solidFill>
          <a:ln w="952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I:E  1:2.5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DRILL 4</a:t>
            </a:r>
            <a:endParaRPr/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589" y="4212385"/>
            <a:ext cx="2696822" cy="7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 l="22120" t="21240" r="16104" b="20620"/>
          <a:stretch/>
        </p:blipFill>
        <p:spPr>
          <a:xfrm>
            <a:off x="678103" y="3415778"/>
            <a:ext cx="6092456" cy="322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l="10715" t="30000" r="2499" b="40157"/>
          <a:stretch/>
        </p:blipFill>
        <p:spPr>
          <a:xfrm>
            <a:off x="678103" y="2132730"/>
            <a:ext cx="6472368" cy="12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COPD Exacerbation, 68kg female</a:t>
            </a:r>
            <a:endParaRPr dirty="0"/>
          </a:p>
        </p:txBody>
      </p:sp>
      <p:sp>
        <p:nvSpPr>
          <p:cNvPr id="228" name="Google Shape;228;p17"/>
          <p:cNvSpPr txBox="1"/>
          <p:nvPr/>
        </p:nvSpPr>
        <p:spPr>
          <a:xfrm>
            <a:off x="1057822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1877403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2765183" y="3052192"/>
            <a:ext cx="715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3732447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4705676" y="3052033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5513019" y="3052192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710361" y="1685394"/>
            <a:ext cx="17565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 - VG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4">
            <a:alphaModFix/>
          </a:blip>
          <a:srcRect l="10715" t="30000" r="2499" b="40157"/>
          <a:stretch/>
        </p:blipFill>
        <p:spPr>
          <a:xfrm>
            <a:off x="688947" y="2129297"/>
            <a:ext cx="6472368" cy="12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2765183" y="3059668"/>
            <a:ext cx="715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3754870" y="3059509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4705676" y="3059509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985863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1876150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2766437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3656724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4549517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5442310" y="2395343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1057822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1877403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2765183" y="2493568"/>
            <a:ext cx="715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0.95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3732447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4705676" y="2493409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5513019" y="2493568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1200798" y="4063476"/>
            <a:ext cx="2970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>
            <a:off x="8164385" y="2103251"/>
            <a:ext cx="30806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ABG FiO2 0.4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		7.10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pCO2		15.3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pO2		7.9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HCO3		28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		- 3.4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Lactate	2.1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l="53204" t="63511" r="41295" b="23101"/>
          <a:stretch/>
        </p:blipFill>
        <p:spPr>
          <a:xfrm>
            <a:off x="6166709" y="2205589"/>
            <a:ext cx="803045" cy="109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/>
          <p:nvPr/>
        </p:nvSpPr>
        <p:spPr>
          <a:xfrm>
            <a:off x="6318740" y="2377925"/>
            <a:ext cx="585488" cy="565782"/>
          </a:xfrm>
          <a:prstGeom prst="ellipse">
            <a:avLst/>
          </a:prstGeom>
          <a:solidFill>
            <a:srgbClr val="009999"/>
          </a:solidFill>
          <a:ln w="127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6389449" y="2476150"/>
            <a:ext cx="582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>
            <a:spLocks noGrp="1"/>
          </p:cNvSpPr>
          <p:nvPr>
            <p:ph type="subTitle" idx="1"/>
          </p:nvPr>
        </p:nvSpPr>
        <p:spPr>
          <a:xfrm>
            <a:off x="1524000" y="2582517"/>
            <a:ext cx="9144000" cy="224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11500" b="1">
                <a:solidFill>
                  <a:srgbClr val="002060"/>
                </a:solidFill>
              </a:rPr>
              <a:t>PICTURE BOARD</a:t>
            </a:r>
            <a:endParaRPr sz="11500" b="1">
              <a:solidFill>
                <a:srgbClr val="002060"/>
              </a:solidFill>
            </a:endParaRPr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086" y="5376777"/>
            <a:ext cx="2625828" cy="74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9 boxes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The answer begins with the letters on the box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All answers are airway related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1D05FADD-EE31-B4A7-A320-19A48C53E3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BAG – VALVE – MASK VENTILATION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589" y="4212385"/>
            <a:ext cx="2696822" cy="7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 l="61408" t="50000" r="19243" b="10952"/>
          <a:stretch/>
        </p:blipFill>
        <p:spPr>
          <a:xfrm>
            <a:off x="5290495" y="4812302"/>
            <a:ext cx="1611010" cy="182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/>
          <p:nvPr/>
        </p:nvSpPr>
        <p:spPr>
          <a:xfrm>
            <a:off x="4266019" y="4731484"/>
            <a:ext cx="3599712" cy="196702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0" descr="A close up of text on a whit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4296" t="7333" r="3408" b="5753"/>
          <a:stretch/>
        </p:blipFill>
        <p:spPr>
          <a:xfrm rot="5400000">
            <a:off x="9227567" y="462149"/>
            <a:ext cx="1804616" cy="14218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8330019" y="159486"/>
            <a:ext cx="3599712" cy="1967028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609428" y="4974003"/>
            <a:ext cx="2746469" cy="1492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2222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202019" y="4702454"/>
            <a:ext cx="3599712" cy="196702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0" descr="A picture containing sitting, red, small,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2816"/>
          <a:stretch/>
        </p:blipFill>
        <p:spPr>
          <a:xfrm>
            <a:off x="5014893" y="2489172"/>
            <a:ext cx="2126620" cy="185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 descr="A picture containing indoor, toothbrush, counter, sitt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546" y="2501548"/>
            <a:ext cx="2873305" cy="179581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4266019" y="2445487"/>
            <a:ext cx="3599712" cy="196702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202019" y="2445486"/>
            <a:ext cx="3599712" cy="196702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0" descr="See the source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2375" y="216956"/>
            <a:ext cx="2944382" cy="178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0"/>
          <p:cNvSpPr/>
          <p:nvPr/>
        </p:nvSpPr>
        <p:spPr>
          <a:xfrm>
            <a:off x="4266019" y="159487"/>
            <a:ext cx="3599712" cy="1967028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0" descr="A picture containing white, sitting, small, tab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b="6416"/>
          <a:stretch/>
        </p:blipFill>
        <p:spPr>
          <a:xfrm>
            <a:off x="659514" y="178858"/>
            <a:ext cx="2699784" cy="189654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/>
          <p:nvPr/>
        </p:nvSpPr>
        <p:spPr>
          <a:xfrm>
            <a:off x="202019" y="159488"/>
            <a:ext cx="3599712" cy="1967028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0" descr="A picture containing green, pair, holding, whit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t="30158" b="27618"/>
          <a:stretch/>
        </p:blipFill>
        <p:spPr>
          <a:xfrm>
            <a:off x="10011451" y="2480139"/>
            <a:ext cx="1925228" cy="81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0" descr="A picture containing person, indoor, bed, hold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0897"/>
          <a:stretch/>
        </p:blipFill>
        <p:spPr>
          <a:xfrm>
            <a:off x="8376639" y="2584560"/>
            <a:ext cx="1257086" cy="16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 descr="A close up of a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1208001" y="3546212"/>
            <a:ext cx="809935" cy="80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 descr="A picture containing whit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l="8397" t="9787" b="8742"/>
          <a:stretch/>
        </p:blipFill>
        <p:spPr>
          <a:xfrm>
            <a:off x="9958426" y="3514673"/>
            <a:ext cx="980422" cy="8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0"/>
          <p:cNvSpPr/>
          <p:nvPr/>
        </p:nvSpPr>
        <p:spPr>
          <a:xfrm>
            <a:off x="8330019" y="2445486"/>
            <a:ext cx="3599712" cy="196702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0" descr="A close up of graphics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54487" y="4965361"/>
            <a:ext cx="1524072" cy="155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 descr="A close up of a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10098" y="4946032"/>
            <a:ext cx="1524072" cy="152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8330019" y="4731485"/>
            <a:ext cx="3599712" cy="196702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6EB141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RECOMMENDED READING</a:t>
            </a:r>
            <a:endParaRPr/>
          </a:p>
        </p:txBody>
      </p:sp>
      <p:sp>
        <p:nvSpPr>
          <p:cNvPr id="301" name="Google Shape;30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NTSP website: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http://tracheostomy.org.uk/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>
                <a:solidFill>
                  <a:schemeClr val="hlink"/>
                </a:solidFill>
                <a:hlinkClick r:id="rId4"/>
              </a:rPr>
              <a:t>https://www.ccam.net.au/handbook/tracheostomy/</a:t>
            </a:r>
            <a:r>
              <a:rPr lang="en-US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>
                <a:solidFill>
                  <a:schemeClr val="hlink"/>
                </a:solidFill>
                <a:hlinkClick r:id="rId5"/>
              </a:rPr>
              <a:t>https://www.e-lfh.org.uk/</a:t>
            </a:r>
            <a:r>
              <a:rPr lang="en-US" b="1"/>
              <a:t> Tracheostomy Safety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375E5687-3100-2CA7-2A10-74BA35AC32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DRILL 1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589" y="4212385"/>
            <a:ext cx="2696822" cy="7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PREPARING FOR ICU INTUBATION</a:t>
            </a:r>
            <a:endParaRPr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Call for help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Optimize oxygenation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Videolaryngoscope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Airway Trolley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Checklist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Drugs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Anaesthetic Chart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OXYGENATE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2" name="officeArt object" descr="Picture 1">
            <a:extLst>
              <a:ext uri="{FF2B5EF4-FFF2-40B4-BE49-F238E27FC236}">
                <a16:creationId xmlns:a16="http://schemas.microsoft.com/office/drawing/2014/main" id="{E011D89D-5B2E-AFD5-B3DC-B65AA5C881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87" y="6356350"/>
            <a:ext cx="1646084" cy="4381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6BB01-34CB-FC60-CC94-614F1A37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" y="0"/>
            <a:ext cx="102415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DRILL 2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589" y="4212385"/>
            <a:ext cx="2696822" cy="76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45658-8771-D7E3-EC89-40DF0A9C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14" y="0"/>
            <a:ext cx="48461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3D66E-8293-8302-95CC-50600837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09" y="0"/>
            <a:ext cx="48409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l="33582" t="8148" r="33667" b="8445"/>
          <a:stretch/>
        </p:blipFill>
        <p:spPr>
          <a:xfrm>
            <a:off x="3699314" y="0"/>
            <a:ext cx="4793372" cy="686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l="33582" t="8148" r="33667" b="8445"/>
          <a:stretch/>
        </p:blipFill>
        <p:spPr>
          <a:xfrm>
            <a:off x="3699314" y="0"/>
            <a:ext cx="4793372" cy="68668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"/>
          <p:cNvCxnSpPr/>
          <p:nvPr/>
        </p:nvCxnSpPr>
        <p:spPr>
          <a:xfrm>
            <a:off x="2808514" y="500743"/>
            <a:ext cx="2155372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9"/>
          <p:cNvSpPr txBox="1"/>
          <p:nvPr/>
        </p:nvSpPr>
        <p:spPr>
          <a:xfrm>
            <a:off x="304800" y="304800"/>
            <a:ext cx="318951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airway help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still call for senior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ETCO2 and waters circuit: 1. Is there ETCO2?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Is the waters circuit bag moving?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9"/>
          <p:cNvCxnSpPr/>
          <p:nvPr/>
        </p:nvCxnSpPr>
        <p:spPr>
          <a:xfrm rot="10800000">
            <a:off x="8284031" y="1469571"/>
            <a:ext cx="1175655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141;p9"/>
          <p:cNvSpPr txBox="1"/>
          <p:nvPr/>
        </p:nvSpPr>
        <p:spPr>
          <a:xfrm>
            <a:off x="9548603" y="284594"/>
            <a:ext cx="22098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patient is breathing (or trying to breathe):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flow or mask oxygen over both face and tracheostomy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9"/>
          <p:cNvCxnSpPr/>
          <p:nvPr/>
        </p:nvCxnSpPr>
        <p:spPr>
          <a:xfrm>
            <a:off x="2906485" y="2525486"/>
            <a:ext cx="137160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9"/>
          <p:cNvSpPr txBox="1"/>
          <p:nvPr/>
        </p:nvSpPr>
        <p:spPr>
          <a:xfrm>
            <a:off x="478970" y="2334561"/>
            <a:ext cx="27214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speaking valve and replace inner tube.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suction catheter and then replace breathing circuit.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9"/>
          <p:cNvCxnSpPr/>
          <p:nvPr/>
        </p:nvCxnSpPr>
        <p:spPr>
          <a:xfrm rot="10800000">
            <a:off x="8284032" y="2748372"/>
            <a:ext cx="908094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5" name="Google Shape;145;p9"/>
          <p:cNvSpPr txBox="1"/>
          <p:nvPr/>
        </p:nvSpPr>
        <p:spPr>
          <a:xfrm>
            <a:off x="9285515" y="2479873"/>
            <a:ext cx="27431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patient is not breathing (previous sedated or due to events), deliver 1-2 careful breaths: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Is there ETCO2?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Is the chest moving up and down?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9"/>
          <p:cNvCxnSpPr/>
          <p:nvPr/>
        </p:nvCxnSpPr>
        <p:spPr>
          <a:xfrm rot="10800000" flipH="1">
            <a:off x="2563183" y="3429000"/>
            <a:ext cx="1323017" cy="34645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9"/>
          <p:cNvSpPr txBox="1"/>
          <p:nvPr/>
        </p:nvSpPr>
        <p:spPr>
          <a:xfrm>
            <a:off x="478969" y="3880256"/>
            <a:ext cx="27214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Deflating cuff is to remove possibility of cuff herniation obstructing the tracheostomy tube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9"/>
          <p:cNvCxnSpPr/>
          <p:nvPr/>
        </p:nvCxnSpPr>
        <p:spPr>
          <a:xfrm rot="10800000">
            <a:off x="8284031" y="3333909"/>
            <a:ext cx="908094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9" name="Google Shape;149;p9"/>
          <p:cNvSpPr txBox="1"/>
          <p:nvPr/>
        </p:nvSpPr>
        <p:spPr>
          <a:xfrm>
            <a:off x="3965608" y="1203158"/>
            <a:ext cx="348458" cy="52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7987877" y="4541976"/>
            <a:ext cx="5048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*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8991601" y="5141405"/>
            <a:ext cx="29110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‘choose’ an airway and if the upper airway is available, you should ensure the stoma is covered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8719974" y="5126819"/>
            <a:ext cx="5048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*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823</Words>
  <Application>Microsoft Office PowerPoint</Application>
  <PresentationFormat>Widescreen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BAG – VALVE – MASK VENTILATION</vt:lpstr>
      <vt:lpstr>DRILL 1</vt:lpstr>
      <vt:lpstr>PREPARING FOR ICU INTUBATION</vt:lpstr>
      <vt:lpstr>PowerPoint Presentation</vt:lpstr>
      <vt:lpstr>DRILL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DRILL 3</vt:lpstr>
      <vt:lpstr>SETTING UP LPV</vt:lpstr>
      <vt:lpstr>Pneumonia, 60kg female</vt:lpstr>
      <vt:lpstr>DRILL 4</vt:lpstr>
      <vt:lpstr>COPD Exacerbation, 68kg female</vt:lpstr>
      <vt:lpstr>PowerPoint Presentation</vt:lpstr>
      <vt:lpstr>RULES</vt:lpstr>
      <vt:lpstr>PowerPoint Presentation</vt:lpstr>
      <vt:lpstr>RECOMMENDED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Cockroft</dc:creator>
  <cp:lastModifiedBy>Andy Georgiou</cp:lastModifiedBy>
  <cp:revision>1</cp:revision>
  <dcterms:created xsi:type="dcterms:W3CDTF">2019-08-27T21:43:45Z</dcterms:created>
  <dcterms:modified xsi:type="dcterms:W3CDTF">2024-12-29T17:12:56Z</dcterms:modified>
</cp:coreProperties>
</file>