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429" r:id="rId3"/>
    <p:sldId id="430" r:id="rId4"/>
    <p:sldId id="258" r:id="rId5"/>
    <p:sldId id="264" r:id="rId6"/>
    <p:sldId id="259" r:id="rId7"/>
    <p:sldId id="260" r:id="rId8"/>
    <p:sldId id="261" r:id="rId9"/>
    <p:sldId id="262" r:id="rId10"/>
    <p:sldId id="263" r:id="rId11"/>
    <p:sldId id="265" r:id="rId12"/>
    <p:sldId id="270" r:id="rId13"/>
    <p:sldId id="266" r:id="rId14"/>
    <p:sldId id="267" r:id="rId15"/>
    <p:sldId id="268" r:id="rId16"/>
    <p:sldId id="269" r:id="rId17"/>
    <p:sldId id="380" r:id="rId18"/>
    <p:sldId id="274" r:id="rId19"/>
    <p:sldId id="283" r:id="rId20"/>
    <p:sldId id="275" r:id="rId21"/>
    <p:sldId id="276" r:id="rId22"/>
    <p:sldId id="424" r:id="rId23"/>
    <p:sldId id="425" r:id="rId24"/>
    <p:sldId id="426" r:id="rId25"/>
    <p:sldId id="427" r:id="rId26"/>
    <p:sldId id="42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165A5-CF12-4E64-B819-F61C2565D415}" v="12" dt="2020-08-16T16:42:31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0324" autoAdjust="0"/>
  </p:normalViewPr>
  <p:slideViewPr>
    <p:cSldViewPr snapToGrid="0">
      <p:cViewPr varScale="1">
        <p:scale>
          <a:sx n="39" d="100"/>
          <a:sy n="39" d="100"/>
        </p:scale>
        <p:origin x="83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 Cockroft" userId="814aebb0cb103c54" providerId="LiveId" clId="{2F9165A5-CF12-4E64-B819-F61C2565D415}"/>
    <pc:docChg chg="custSel addSld delSld modSld sldOrd">
      <pc:chgData name="Mel Cockroft" userId="814aebb0cb103c54" providerId="LiveId" clId="{2F9165A5-CF12-4E64-B819-F61C2565D415}" dt="2020-08-16T16:44:55.062" v="910"/>
      <pc:docMkLst>
        <pc:docMk/>
      </pc:docMkLst>
      <pc:sldChg chg="modSp">
        <pc:chgData name="Mel Cockroft" userId="814aebb0cb103c54" providerId="LiveId" clId="{2F9165A5-CF12-4E64-B819-F61C2565D415}" dt="2020-08-16T16:31:14.590" v="1"/>
        <pc:sldMkLst>
          <pc:docMk/>
          <pc:sldMk cId="2416437156" sldId="270"/>
        </pc:sldMkLst>
        <pc:spChg chg="mod">
          <ac:chgData name="Mel Cockroft" userId="814aebb0cb103c54" providerId="LiveId" clId="{2F9165A5-CF12-4E64-B819-F61C2565D415}" dt="2020-08-16T16:31:14.590" v="1"/>
          <ac:spMkLst>
            <pc:docMk/>
            <pc:sldMk cId="2416437156" sldId="270"/>
            <ac:spMk id="2" creationId="{E26D5549-8928-4AF1-92E7-E40DAE51BA38}"/>
          </ac:spMkLst>
        </pc:spChg>
      </pc:sldChg>
      <pc:sldChg chg="add modNotesTx">
        <pc:chgData name="Mel Cockroft" userId="814aebb0cb103c54" providerId="LiveId" clId="{2F9165A5-CF12-4E64-B819-F61C2565D415}" dt="2020-08-16T16:44:32.177" v="908" actId="20577"/>
        <pc:sldMkLst>
          <pc:docMk/>
          <pc:sldMk cId="1741349168" sldId="274"/>
        </pc:sldMkLst>
      </pc:sldChg>
      <pc:sldChg chg="add">
        <pc:chgData name="Mel Cockroft" userId="814aebb0cb103c54" providerId="LiveId" clId="{2F9165A5-CF12-4E64-B819-F61C2565D415}" dt="2020-08-16T16:36:49.070" v="53"/>
        <pc:sldMkLst>
          <pc:docMk/>
          <pc:sldMk cId="2326384107" sldId="275"/>
        </pc:sldMkLst>
      </pc:sldChg>
      <pc:sldChg chg="add">
        <pc:chgData name="Mel Cockroft" userId="814aebb0cb103c54" providerId="LiveId" clId="{2F9165A5-CF12-4E64-B819-F61C2565D415}" dt="2020-08-16T16:36:49.070" v="53"/>
        <pc:sldMkLst>
          <pc:docMk/>
          <pc:sldMk cId="857304036" sldId="276"/>
        </pc:sldMkLst>
      </pc:sldChg>
      <pc:sldChg chg="add del">
        <pc:chgData name="Mel Cockroft" userId="814aebb0cb103c54" providerId="LiveId" clId="{2F9165A5-CF12-4E64-B819-F61C2565D415}" dt="2020-08-16T16:36:49.070" v="53"/>
        <pc:sldMkLst>
          <pc:docMk/>
          <pc:sldMk cId="3011090583" sldId="283"/>
        </pc:sldMkLst>
      </pc:sldChg>
      <pc:sldChg chg="modSp add mod">
        <pc:chgData name="Mel Cockroft" userId="814aebb0cb103c54" providerId="LiveId" clId="{2F9165A5-CF12-4E64-B819-F61C2565D415}" dt="2020-08-16T16:33:08.333" v="45" actId="207"/>
        <pc:sldMkLst>
          <pc:docMk/>
          <pc:sldMk cId="838449161" sldId="380"/>
        </pc:sldMkLst>
        <pc:spChg chg="mod">
          <ac:chgData name="Mel Cockroft" userId="814aebb0cb103c54" providerId="LiveId" clId="{2F9165A5-CF12-4E64-B819-F61C2565D415}" dt="2020-08-16T16:33:08.333" v="45" actId="207"/>
          <ac:spMkLst>
            <pc:docMk/>
            <pc:sldMk cId="838449161" sldId="380"/>
            <ac:spMk id="2" creationId="{4835192E-1582-4108-87DD-295B01F77E56}"/>
          </ac:spMkLst>
        </pc:spChg>
      </pc:sldChg>
      <pc:sldChg chg="modSp add ord">
        <pc:chgData name="Mel Cockroft" userId="814aebb0cb103c54" providerId="LiveId" clId="{2F9165A5-CF12-4E64-B819-F61C2565D415}" dt="2020-08-16T16:44:55.062" v="910"/>
        <pc:sldMkLst>
          <pc:docMk/>
          <pc:sldMk cId="287414037" sldId="424"/>
        </pc:sldMkLst>
        <pc:spChg chg="mod">
          <ac:chgData name="Mel Cockroft" userId="814aebb0cb103c54" providerId="LiveId" clId="{2F9165A5-CF12-4E64-B819-F61C2565D415}" dt="2020-08-16T16:33:12.298" v="46" actId="207"/>
          <ac:spMkLst>
            <pc:docMk/>
            <pc:sldMk cId="287414037" sldId="424"/>
            <ac:spMk id="2" creationId="{ECC2B2F9-227F-F747-8A9E-BE43F8406EDF}"/>
          </ac:spMkLst>
        </pc:spChg>
      </pc:sldChg>
      <pc:sldChg chg="add">
        <pc:chgData name="Mel Cockroft" userId="814aebb0cb103c54" providerId="LiveId" clId="{2F9165A5-CF12-4E64-B819-F61C2565D415}" dt="2020-08-16T16:29:25.020" v="0"/>
        <pc:sldMkLst>
          <pc:docMk/>
          <pc:sldMk cId="3910053533" sldId="425"/>
        </pc:sldMkLst>
      </pc:sldChg>
      <pc:sldChg chg="add">
        <pc:chgData name="Mel Cockroft" userId="814aebb0cb103c54" providerId="LiveId" clId="{2F9165A5-CF12-4E64-B819-F61C2565D415}" dt="2020-08-16T16:29:25.020" v="0"/>
        <pc:sldMkLst>
          <pc:docMk/>
          <pc:sldMk cId="2802387788" sldId="426"/>
        </pc:sldMkLst>
      </pc:sldChg>
      <pc:sldChg chg="add">
        <pc:chgData name="Mel Cockroft" userId="814aebb0cb103c54" providerId="LiveId" clId="{2F9165A5-CF12-4E64-B819-F61C2565D415}" dt="2020-08-16T16:29:25.020" v="0"/>
        <pc:sldMkLst>
          <pc:docMk/>
          <pc:sldMk cId="835632254" sldId="427"/>
        </pc:sldMkLst>
      </pc:sldChg>
      <pc:sldChg chg="add">
        <pc:chgData name="Mel Cockroft" userId="814aebb0cb103c54" providerId="LiveId" clId="{2F9165A5-CF12-4E64-B819-F61C2565D415}" dt="2020-08-16T16:29:25.020" v="0"/>
        <pc:sldMkLst>
          <pc:docMk/>
          <pc:sldMk cId="1310390421" sldId="428"/>
        </pc:sldMkLst>
      </pc:sldChg>
      <pc:sldChg chg="modSp add">
        <pc:chgData name="Mel Cockroft" userId="814aebb0cb103c54" providerId="LiveId" clId="{2F9165A5-CF12-4E64-B819-F61C2565D415}" dt="2020-08-16T16:34:46.851" v="49" actId="207"/>
        <pc:sldMkLst>
          <pc:docMk/>
          <pc:sldMk cId="1240572590" sldId="429"/>
        </pc:sldMkLst>
        <pc:spChg chg="mod">
          <ac:chgData name="Mel Cockroft" userId="814aebb0cb103c54" providerId="LiveId" clId="{2F9165A5-CF12-4E64-B819-F61C2565D415}" dt="2020-08-16T16:34:46.851" v="49" actId="207"/>
          <ac:spMkLst>
            <pc:docMk/>
            <pc:sldMk cId="1240572590" sldId="429"/>
            <ac:spMk id="2" creationId="{2510DE87-7ACF-804D-A10B-D4FF7BF6E30D}"/>
          </ac:spMkLst>
        </pc:spChg>
      </pc:sldChg>
      <pc:sldChg chg="modSp add">
        <pc:chgData name="Mel Cockroft" userId="814aebb0cb103c54" providerId="LiveId" clId="{2F9165A5-CF12-4E64-B819-F61C2565D415}" dt="2020-08-16T16:34:51.554" v="50" actId="207"/>
        <pc:sldMkLst>
          <pc:docMk/>
          <pc:sldMk cId="3961667048" sldId="430"/>
        </pc:sldMkLst>
        <pc:spChg chg="mod">
          <ac:chgData name="Mel Cockroft" userId="814aebb0cb103c54" providerId="LiveId" clId="{2F9165A5-CF12-4E64-B819-F61C2565D415}" dt="2020-08-16T16:34:51.554" v="50" actId="207"/>
          <ac:spMkLst>
            <pc:docMk/>
            <pc:sldMk cId="3961667048" sldId="430"/>
            <ac:spMk id="2" creationId="{9051F0E1-5324-AC4C-B55D-F007C60F33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7EA42-56F5-45A0-81F1-651EE46B785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AAD43-85D5-4574-895D-7EBFB56CE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90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Types you may see on ICU</a:t>
            </a:r>
          </a:p>
          <a:p>
            <a:endParaRPr lang="en-US" dirty="0"/>
          </a:p>
          <a:p>
            <a:r>
              <a:rPr lang="en-US" dirty="0" err="1"/>
              <a:t>Vygon</a:t>
            </a:r>
            <a:r>
              <a:rPr lang="en-US" dirty="0"/>
              <a:t> (top left image) – </a:t>
            </a:r>
            <a:r>
              <a:rPr lang="en-US" dirty="0" err="1"/>
              <a:t>Seldinger</a:t>
            </a:r>
            <a:r>
              <a:rPr lang="en-US" dirty="0"/>
              <a:t> Technique – good for long stay patients, seem to kink less but can be messy to insert: use </a:t>
            </a:r>
            <a:r>
              <a:rPr lang="en-US" dirty="0" err="1"/>
              <a:t>inco</a:t>
            </a:r>
            <a:r>
              <a:rPr lang="en-US" dirty="0"/>
              <a:t> pads if you want to make the ICU nurse happy!</a:t>
            </a:r>
          </a:p>
          <a:p>
            <a:r>
              <a:rPr lang="en-US" dirty="0" err="1"/>
              <a:t>Abbocath</a:t>
            </a:r>
            <a:r>
              <a:rPr lang="en-US" dirty="0"/>
              <a:t> (top right image) – cannula technique, some people choose to transfix the vessel</a:t>
            </a:r>
          </a:p>
          <a:p>
            <a:r>
              <a:rPr lang="en-US" dirty="0" err="1"/>
              <a:t>Floswitch</a:t>
            </a:r>
            <a:r>
              <a:rPr lang="en-US" dirty="0"/>
              <a:t> (bottom left image) – cannula technique, less bloody and reduced risk air embolism due to on-off switch</a:t>
            </a:r>
          </a:p>
          <a:p>
            <a:r>
              <a:rPr lang="en-US" dirty="0" err="1"/>
              <a:t>PiCCO</a:t>
            </a:r>
            <a:r>
              <a:rPr lang="en-US" dirty="0"/>
              <a:t> (bottom right image) – Pulse Contour Cardiac Output monitoring: arterial cannula with thermistor that can be used to monitor cardiac output by thermodilution studies or deriving parameters from shape of arterial waveform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FE077-1EA5-2847-8562-463B97712F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34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is Blood Pressure?</a:t>
            </a:r>
          </a:p>
          <a:p>
            <a:r>
              <a:rPr lang="en-US" b="1" dirty="0"/>
              <a:t> - </a:t>
            </a:r>
            <a:r>
              <a:rPr lang="en-US" dirty="0"/>
              <a:t>cardiac output x systemic vascular resistance</a:t>
            </a:r>
          </a:p>
          <a:p>
            <a:endParaRPr lang="en-US" dirty="0"/>
          </a:p>
          <a:p>
            <a:r>
              <a:rPr lang="en-US" b="1" dirty="0"/>
              <a:t>What is Cardiac Output?</a:t>
            </a:r>
          </a:p>
          <a:p>
            <a:r>
              <a:rPr lang="en-US" b="1" dirty="0"/>
              <a:t> - </a:t>
            </a:r>
            <a:r>
              <a:rPr lang="en-US" dirty="0"/>
              <a:t>stroke volume x heart 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EC204-5792-40A7-A8F3-D85C571722B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74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Metaraminol and Noradrenaline (Vasopressors)</a:t>
            </a:r>
          </a:p>
          <a:p>
            <a:r>
              <a:rPr lang="en-GB" dirty="0"/>
              <a:t> - Drugs that </a:t>
            </a:r>
            <a:r>
              <a:rPr lang="en-GB" b="1" dirty="0"/>
              <a:t>increase systemic vascular resistance </a:t>
            </a:r>
          </a:p>
          <a:p>
            <a:endParaRPr lang="en-GB" dirty="0"/>
          </a:p>
          <a:p>
            <a:r>
              <a:rPr lang="en-GB" dirty="0"/>
              <a:t>Cause vasoconstriction by agonist action at </a:t>
            </a:r>
            <a:r>
              <a:rPr lang="el-GR" b="0" dirty="0">
                <a:solidFill>
                  <a:srgbClr val="2660E2"/>
                </a:solidFill>
                <a:latin typeface="+mn-lt"/>
              </a:rPr>
              <a:t>α</a:t>
            </a:r>
            <a:r>
              <a:rPr lang="en-GB" b="0" dirty="0">
                <a:solidFill>
                  <a:srgbClr val="2660E2"/>
                </a:solidFill>
                <a:latin typeface="+mn-lt"/>
              </a:rPr>
              <a:t>1 adrenoceptors </a:t>
            </a:r>
          </a:p>
          <a:p>
            <a:r>
              <a:rPr lang="en-GB" b="0" dirty="0">
                <a:solidFill>
                  <a:srgbClr val="2660E2"/>
                </a:solidFill>
                <a:latin typeface="+mn-lt"/>
              </a:rPr>
              <a:t>Increases blood pressure</a:t>
            </a:r>
          </a:p>
          <a:p>
            <a:r>
              <a:rPr lang="en-GB" b="0" dirty="0">
                <a:solidFill>
                  <a:srgbClr val="2660E2"/>
                </a:solidFill>
                <a:latin typeface="+mn-lt"/>
              </a:rPr>
              <a:t>Can cause reflex bradycardia</a:t>
            </a:r>
            <a:endParaRPr lang="en-GB" b="0" dirty="0"/>
          </a:p>
          <a:p>
            <a:r>
              <a:rPr lang="en-GB" dirty="0"/>
              <a:t>Both used to treat vasodilatory shock or offset vasodilatation</a:t>
            </a:r>
            <a:r>
              <a:rPr lang="en-GB" baseline="0" dirty="0"/>
              <a:t> from sedation.</a:t>
            </a:r>
          </a:p>
          <a:p>
            <a:r>
              <a:rPr lang="en-GB" baseline="0" dirty="0"/>
              <a:t>Neither increase CO</a:t>
            </a:r>
          </a:p>
          <a:p>
            <a:endParaRPr lang="en-GB" baseline="0" dirty="0"/>
          </a:p>
          <a:p>
            <a:r>
              <a:rPr lang="en-GB" dirty="0" err="1"/>
              <a:t>Metaraminol</a:t>
            </a:r>
            <a:r>
              <a:rPr lang="en-GB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Can be used peripherally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Can be </a:t>
            </a:r>
            <a:r>
              <a:rPr lang="en-GB" baseline="0" dirty="0" err="1"/>
              <a:t>bolused</a:t>
            </a:r>
            <a:endParaRPr lang="en-GB" baseline="0" dirty="0"/>
          </a:p>
          <a:p>
            <a:pPr marL="171450" indent="-171450">
              <a:buFontTx/>
              <a:buChar char="-"/>
            </a:pPr>
            <a:r>
              <a:rPr lang="en-GB" baseline="0" dirty="0"/>
              <a:t>Often used initially in theatre / resus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Usually diluted to use but can get pre-diluted ampules so be cautious</a:t>
            </a: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Noradrenaline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Should always be used centrally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Should never be </a:t>
            </a:r>
            <a:r>
              <a:rPr lang="en-GB" baseline="0" dirty="0" err="1"/>
              <a:t>bolused</a:t>
            </a:r>
            <a:endParaRPr lang="en-GB" baseline="0" dirty="0"/>
          </a:p>
          <a:p>
            <a:pPr marL="171450" indent="-171450">
              <a:buFontTx/>
              <a:buChar char="-"/>
            </a:pPr>
            <a:r>
              <a:rPr lang="en-GB" baseline="0" dirty="0"/>
              <a:t>Only used if CVL in-situ </a:t>
            </a:r>
            <a:r>
              <a:rPr lang="en-GB" b="1" baseline="0" dirty="0"/>
              <a:t>and</a:t>
            </a:r>
            <a:r>
              <a:rPr lang="en-GB" b="0" baseline="0" dirty="0"/>
              <a:t> checked position (venous gas, CXR)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Requires double pumping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Used in ml/hr but should consider what is ‘a lot’ by conversion to mcg/kg/min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Be aware of different ‘standard’ preparations in Bristol</a:t>
            </a:r>
          </a:p>
          <a:p>
            <a:pPr marL="171450" indent="-171450">
              <a:buFontTx/>
              <a:buChar char="-"/>
            </a:pPr>
            <a:endParaRPr lang="en-GB" b="0" baseline="0" dirty="0"/>
          </a:p>
          <a:p>
            <a:pPr marL="171450" indent="-171450">
              <a:buFontTx/>
              <a:buChar char="-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EC204-5792-40A7-A8F3-D85C571722B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4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aseline="0" dirty="0"/>
              <a:t>Adrenaline, Dopamine, Dobutamine, </a:t>
            </a:r>
            <a:r>
              <a:rPr lang="en-GB" baseline="0" dirty="0" err="1"/>
              <a:t>Isoprenaline</a:t>
            </a:r>
            <a:r>
              <a:rPr lang="en-GB" baseline="0" dirty="0"/>
              <a:t> (Inotropes)</a:t>
            </a:r>
          </a:p>
          <a:p>
            <a:pPr marL="0" indent="0">
              <a:buFontTx/>
              <a:buNone/>
            </a:pPr>
            <a:r>
              <a:rPr lang="en-GB" baseline="0" dirty="0"/>
              <a:t> - Drugs that can </a:t>
            </a:r>
            <a:r>
              <a:rPr lang="en-GB" b="1" baseline="0" dirty="0"/>
              <a:t>increase cardiac output </a:t>
            </a:r>
            <a:r>
              <a:rPr lang="en-GB" baseline="0" dirty="0"/>
              <a:t>(some also have effects on SVR)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Most of these increase BP through increasing CO and HR</a:t>
            </a:r>
          </a:p>
          <a:p>
            <a:pPr marL="0" indent="0">
              <a:buFontTx/>
              <a:buNone/>
            </a:pPr>
            <a:r>
              <a:rPr lang="en-GB" baseline="0" dirty="0"/>
              <a:t>Agonists at </a:t>
            </a:r>
            <a:r>
              <a:rPr lang="el-GR" b="0" dirty="0">
                <a:solidFill>
                  <a:srgbClr val="2660E2"/>
                </a:solidFill>
                <a:latin typeface="+mn-lt"/>
              </a:rPr>
              <a:t>β</a:t>
            </a:r>
            <a:r>
              <a:rPr lang="en-GB" b="0" dirty="0">
                <a:solidFill>
                  <a:srgbClr val="2660E2"/>
                </a:solidFill>
                <a:latin typeface="+mn-lt"/>
              </a:rPr>
              <a:t>1 adrenoreceptors in the heart</a:t>
            </a:r>
          </a:p>
          <a:p>
            <a:pPr marL="0" indent="0">
              <a:buFontTx/>
              <a:buNone/>
            </a:pPr>
            <a:endParaRPr lang="en-GB" b="0" baseline="0" dirty="0"/>
          </a:p>
          <a:p>
            <a:pPr marL="0" indent="0">
              <a:buFontTx/>
              <a:buNone/>
            </a:pPr>
            <a:r>
              <a:rPr lang="en-GB" baseline="0" dirty="0"/>
              <a:t>Used to treat low CO states, profound hypotension, cardiac arrest, severe bradycardia/heart block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Adrenaline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aseline="0" dirty="0"/>
              <a:t>Acts on both </a:t>
            </a:r>
            <a:r>
              <a:rPr lang="el-GR" baseline="0" dirty="0"/>
              <a:t>α</a:t>
            </a:r>
            <a:r>
              <a:rPr lang="en-GB" baseline="0" dirty="0"/>
              <a:t> (at high dose) and </a:t>
            </a:r>
            <a:r>
              <a:rPr lang="el-GR" baseline="0" dirty="0"/>
              <a:t>β</a:t>
            </a:r>
            <a:r>
              <a:rPr lang="en-GB" baseline="0" dirty="0"/>
              <a:t> receptors (at low dose)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Can be used peripherally (preferably only in the short term)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Can be </a:t>
            </a:r>
            <a:r>
              <a:rPr lang="en-GB" baseline="0" dirty="0" err="1"/>
              <a:t>bolused</a:t>
            </a:r>
            <a:r>
              <a:rPr lang="en-GB" baseline="0" dirty="0"/>
              <a:t>, but outside of cardiac arrest should only be </a:t>
            </a:r>
            <a:r>
              <a:rPr lang="en-GB" baseline="0" dirty="0" err="1"/>
              <a:t>bolused</a:t>
            </a:r>
            <a:r>
              <a:rPr lang="en-GB" baseline="0" dirty="0"/>
              <a:t> by people with experience (for BP support)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Comes in multiple different concentrations and preparations so be very careful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If someone asks you to give adrenaline bolus clarify the concentration and how much they want you to give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Dopamine 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Causes increased heart rate and peripheral vaso</a:t>
            </a:r>
            <a:r>
              <a:rPr lang="en-GB" b="1" baseline="0" dirty="0"/>
              <a:t>constriction </a:t>
            </a:r>
            <a:r>
              <a:rPr lang="en-GB" b="0" baseline="0" dirty="0"/>
              <a:t>by stimulating noradrenaline release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Not commonly used in adult intensive care – more commonly used in paediatric setting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Also act on dopaminergic receptors</a:t>
            </a:r>
          </a:p>
          <a:p>
            <a:pPr marL="171450" indent="-171450">
              <a:buFontTx/>
              <a:buChar char="-"/>
            </a:pPr>
            <a:endParaRPr lang="en-GB" b="0" baseline="0" dirty="0"/>
          </a:p>
          <a:p>
            <a:pPr marL="0" indent="0">
              <a:buFontTx/>
              <a:buNone/>
            </a:pPr>
            <a:r>
              <a:rPr lang="en-GB" b="0" baseline="0" dirty="0" err="1"/>
              <a:t>Dobutamine</a:t>
            </a:r>
            <a:endParaRPr lang="en-GB" b="0" baseline="0" dirty="0"/>
          </a:p>
          <a:p>
            <a:pPr marL="171450" indent="-171450">
              <a:buFontTx/>
              <a:buChar char="-"/>
            </a:pPr>
            <a:r>
              <a:rPr lang="en-GB" b="0" baseline="0" dirty="0"/>
              <a:t>Causes increased heart rate (</a:t>
            </a:r>
            <a:r>
              <a:rPr lang="el-GR" baseline="0" dirty="0"/>
              <a:t>β</a:t>
            </a:r>
            <a:r>
              <a:rPr lang="en-GB" baseline="0" dirty="0"/>
              <a:t>1) </a:t>
            </a:r>
            <a:r>
              <a:rPr lang="en-GB" b="0" baseline="0" dirty="0"/>
              <a:t>and peripheral vaso</a:t>
            </a:r>
            <a:r>
              <a:rPr lang="en-GB" b="1" baseline="0" dirty="0"/>
              <a:t>dilatation</a:t>
            </a:r>
            <a:r>
              <a:rPr lang="en-GB" b="0" baseline="0" dirty="0"/>
              <a:t> by stimulating </a:t>
            </a:r>
            <a:r>
              <a:rPr lang="el-GR" b="0" baseline="0" dirty="0"/>
              <a:t>β</a:t>
            </a:r>
            <a:r>
              <a:rPr lang="en-GB" b="0" baseline="0" dirty="0"/>
              <a:t>2 receptors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Must be used centrally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Used after myocardial infarction /cardiogenic causes as has reduced myocardial oxygen consumption and offsets noradrenaline vasoconstriction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0" baseline="0" dirty="0"/>
              <a:t>Also act on dopaminergic receptors</a:t>
            </a:r>
          </a:p>
          <a:p>
            <a:pPr marL="0" indent="0">
              <a:buFontTx/>
              <a:buNone/>
            </a:pPr>
            <a:endParaRPr lang="en-GB" b="0" baseline="0" dirty="0"/>
          </a:p>
          <a:p>
            <a:pPr marL="0" indent="0">
              <a:buFontTx/>
              <a:buNone/>
            </a:pPr>
            <a:r>
              <a:rPr lang="en-GB" b="0" baseline="0" dirty="0" err="1"/>
              <a:t>Isoprenaline</a:t>
            </a:r>
            <a:endParaRPr lang="en-GB" b="0" baseline="0" dirty="0"/>
          </a:p>
          <a:p>
            <a:pPr marL="171450" indent="-171450">
              <a:buFontTx/>
              <a:buChar char="-"/>
            </a:pPr>
            <a:r>
              <a:rPr lang="en-GB" b="0" baseline="0" dirty="0"/>
              <a:t>Can be used peripherally or centrally in treatment of heart block or severe bradycardia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More of a CCU drug – in ICU we mainly use </a:t>
            </a:r>
            <a:r>
              <a:rPr lang="en-GB" b="0" baseline="0" dirty="0" err="1"/>
              <a:t>Dobutamine</a:t>
            </a:r>
            <a:r>
              <a:rPr lang="en-GB" b="0" baseline="0" dirty="0"/>
              <a:t> or Adrenaline</a:t>
            </a:r>
          </a:p>
          <a:p>
            <a:pPr marL="171450" indent="-171450">
              <a:buFontTx/>
              <a:buChar char="-"/>
            </a:pPr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EC204-5792-40A7-A8F3-D85C571722B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4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Vasopressin (vasopressor)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- </a:t>
            </a:r>
            <a:r>
              <a:rPr lang="en-GB" b="1" baseline="0" dirty="0"/>
              <a:t>Increases systemic vascular resistance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0" baseline="0" dirty="0"/>
              <a:t>Endogenous peptide (anti-diuretic hormone)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0" baseline="0" dirty="0"/>
              <a:t>V1 receptors (vascular) – action here causes vasoconstriction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0" baseline="0" dirty="0"/>
              <a:t>V2 receptors (renal) -  action here causes anti-diuretic action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0" baseline="0" dirty="0"/>
              <a:t>Vasoconstriction in septic shock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0" baseline="0" dirty="0"/>
              <a:t>Continuous infusion of up to 0.04units/min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0" baseline="0" dirty="0"/>
              <a:t>Used in patients with refractory vasodilatation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0" baseline="0" dirty="0"/>
              <a:t>Allows reduction in other vasopressors such as noradrenaline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EC204-5792-40A7-A8F3-D85C571722B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4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0" baseline="0" dirty="0"/>
              <a:t>Phosphodiesterase inhibitors – Enoximone and Milrinone</a:t>
            </a:r>
          </a:p>
          <a:p>
            <a:pPr marL="0" indent="0">
              <a:buFontTx/>
              <a:buNone/>
            </a:pPr>
            <a:endParaRPr lang="en-GB" b="0" baseline="0" dirty="0"/>
          </a:p>
          <a:p>
            <a:pPr marL="0" indent="0">
              <a:buFontTx/>
              <a:buNone/>
            </a:pPr>
            <a:r>
              <a:rPr lang="en-GB" b="0" baseline="0" dirty="0"/>
              <a:t>- </a:t>
            </a:r>
            <a:r>
              <a:rPr lang="en-GB" b="0" baseline="0" dirty="0" err="1"/>
              <a:t>Inodilators</a:t>
            </a:r>
            <a:r>
              <a:rPr lang="en-GB" b="0" baseline="0" dirty="0"/>
              <a:t> (increase stroke volume and reduce SVR)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Increase </a:t>
            </a:r>
            <a:r>
              <a:rPr lang="en-GB" b="0" baseline="0" dirty="0" err="1"/>
              <a:t>cAMP</a:t>
            </a:r>
            <a:r>
              <a:rPr lang="en-GB" b="0" baseline="0" dirty="0"/>
              <a:t> (by inhibiting breakdown by PDE3)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Increase contractility (positive </a:t>
            </a:r>
            <a:r>
              <a:rPr lang="en-GB" b="0" baseline="0" dirty="0" err="1"/>
              <a:t>inotropy</a:t>
            </a:r>
            <a:r>
              <a:rPr lang="en-GB" b="0" baseline="0" dirty="0"/>
              <a:t>) and improved diastolic relaxation (</a:t>
            </a:r>
            <a:r>
              <a:rPr lang="en-GB" b="0" baseline="0" dirty="0" err="1"/>
              <a:t>lusitropy</a:t>
            </a:r>
            <a:r>
              <a:rPr lang="en-GB" b="0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Increase cardiac output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Decrease systemic vascular resistance</a:t>
            </a:r>
          </a:p>
          <a:p>
            <a:pPr marL="0" indent="0">
              <a:buFontTx/>
              <a:buNone/>
            </a:pPr>
            <a:endParaRPr lang="en-GB" b="0" baseline="0" dirty="0"/>
          </a:p>
          <a:p>
            <a:pPr marL="0" indent="0">
              <a:buFontTx/>
              <a:buNone/>
            </a:pPr>
            <a:r>
              <a:rPr lang="en-GB" b="0" baseline="0" dirty="0" err="1"/>
              <a:t>Levosimendan</a:t>
            </a:r>
            <a:endParaRPr lang="en-GB" b="0" baseline="0" dirty="0"/>
          </a:p>
          <a:p>
            <a:pPr marL="0" indent="0">
              <a:buFontTx/>
              <a:buNone/>
            </a:pPr>
            <a:r>
              <a:rPr lang="en-GB" b="0" baseline="0" dirty="0"/>
              <a:t>- Calcium sensitisation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‘</a:t>
            </a:r>
            <a:r>
              <a:rPr lang="en-GB" b="0" baseline="0" dirty="0" err="1"/>
              <a:t>inodilator</a:t>
            </a:r>
            <a:r>
              <a:rPr lang="en-GB" b="0" baseline="0" dirty="0"/>
              <a:t>’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Positive </a:t>
            </a:r>
            <a:r>
              <a:rPr lang="en-GB" b="0" baseline="0" dirty="0" err="1"/>
              <a:t>inotropy</a:t>
            </a:r>
            <a:r>
              <a:rPr lang="en-GB" b="0" baseline="0" dirty="0"/>
              <a:t> with increased cardiac output, and vasodilatation</a:t>
            </a:r>
          </a:p>
          <a:p>
            <a:pPr marL="0" indent="0">
              <a:buFontTx/>
              <a:buNone/>
            </a:pPr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EC204-5792-40A7-A8F3-D85C571722B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will cover</a:t>
            </a:r>
          </a:p>
          <a:p>
            <a:endParaRPr lang="en-US" dirty="0"/>
          </a:p>
          <a:p>
            <a:r>
              <a:rPr lang="en-US" dirty="0"/>
              <a:t>NOT insertion technique – this will not be expected of trainees new to ICU</a:t>
            </a:r>
          </a:p>
          <a:p>
            <a:endParaRPr lang="en-US" dirty="0"/>
          </a:p>
          <a:p>
            <a:r>
              <a:rPr lang="en-US" dirty="0"/>
              <a:t>Understanding of the following</a:t>
            </a:r>
          </a:p>
          <a:p>
            <a:r>
              <a:rPr lang="en-US" dirty="0"/>
              <a:t> - Indications</a:t>
            </a:r>
          </a:p>
          <a:p>
            <a:r>
              <a:rPr lang="en-US" dirty="0"/>
              <a:t> - Common sites of insertion</a:t>
            </a:r>
          </a:p>
          <a:p>
            <a:r>
              <a:rPr lang="en-US" dirty="0"/>
              <a:t> - Complications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FE077-1EA5-2847-8562-463B97712F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9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https://www.bing.com/videos/search?q=youtube+central+line+insertion+ultrasound&amp;docid=608040349249374567&amp;mid=8DDBC9B0AA08464265B78DDBC9B0AA08464265B7&amp;view=detail&amp;FORM=VIRE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AD43-85D5-4574-895D-7EBFB56CEB2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2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(subclavian is lowest risk, avoid the femoral route)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AD43-85D5-4574-895D-7EBFB56CEB2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895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Cardiovascular support on ICU may be for hypotension, hypertension or arrhythmias</a:t>
            </a:r>
          </a:p>
          <a:p>
            <a:r>
              <a:rPr lang="en-US" dirty="0"/>
              <a:t>We will focus on treatment of hypotension in this talk</a:t>
            </a:r>
          </a:p>
          <a:p>
            <a:r>
              <a:rPr lang="en-US" dirty="0"/>
              <a:t>By considering the physiology and where different drugs act we can see why many ICU patients may require multiple agents as they work in different ways </a:t>
            </a:r>
          </a:p>
          <a:p>
            <a:r>
              <a:rPr lang="en-US" dirty="0"/>
              <a:t>? What is Blood Pressure (cardiac output x systemic vascular resistance)</a:t>
            </a:r>
          </a:p>
          <a:p>
            <a:r>
              <a:rPr lang="en-US" dirty="0"/>
              <a:t>? What is Cardiac Output (stroke volume x heart rate)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EC204-5792-40A7-A8F3-D85C571722B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4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difficult to assess in ICU patients but you should still use your ward assessment skills to begin:</a:t>
            </a:r>
          </a:p>
          <a:p>
            <a:r>
              <a:rPr lang="en-US" dirty="0"/>
              <a:t>A – ensure appropriate and patent airway</a:t>
            </a:r>
          </a:p>
          <a:p>
            <a:r>
              <a:rPr lang="en-US" dirty="0"/>
              <a:t>B – RR, </a:t>
            </a:r>
            <a:r>
              <a:rPr lang="en-US" dirty="0" err="1"/>
              <a:t>Sats</a:t>
            </a:r>
            <a:r>
              <a:rPr lang="en-US" dirty="0"/>
              <a:t> (including magnitude of trace indicating peripheral volume), lung auscultation</a:t>
            </a:r>
          </a:p>
          <a:p>
            <a:r>
              <a:rPr lang="en-US" dirty="0"/>
              <a:t>C – mucous membranes, peripheral warmth and perfusion, </a:t>
            </a:r>
            <a:r>
              <a:rPr lang="en-US" dirty="0" err="1"/>
              <a:t>cCRT</a:t>
            </a:r>
            <a:r>
              <a:rPr lang="en-US" dirty="0"/>
              <a:t>, BP, HR, what support they are on and if it is increasing or decreasing, </a:t>
            </a:r>
            <a:r>
              <a:rPr lang="en-US" dirty="0" err="1"/>
              <a:t>oedema</a:t>
            </a:r>
            <a:r>
              <a:rPr lang="en-US" dirty="0"/>
              <a:t>, (CVP)</a:t>
            </a:r>
          </a:p>
          <a:p>
            <a:r>
              <a:rPr lang="en-US" dirty="0"/>
              <a:t>D – level of consciousness</a:t>
            </a:r>
          </a:p>
          <a:p>
            <a:r>
              <a:rPr lang="en-US" dirty="0"/>
              <a:t>E – lactate, BE, electrolytes</a:t>
            </a:r>
          </a:p>
          <a:p>
            <a:r>
              <a:rPr lang="en-US" dirty="0"/>
              <a:t>F – urine output, renal function</a:t>
            </a:r>
          </a:p>
          <a:p>
            <a:r>
              <a:rPr lang="en-US" dirty="0"/>
              <a:t>Additional ICU stuff: arterial line ‘swing’, passive leg raise, cardiac output studies</a:t>
            </a:r>
          </a:p>
          <a:p>
            <a:endParaRPr lang="en-US" dirty="0"/>
          </a:p>
          <a:p>
            <a:r>
              <a:rPr lang="en-US" dirty="0"/>
              <a:t>We want to avoid over zealous fluid administration as can worsen oxygenation.</a:t>
            </a:r>
          </a:p>
          <a:p>
            <a:r>
              <a:rPr lang="en-US" dirty="0"/>
              <a:t>Consider which fluid is best to use: balanced crystalloids (</a:t>
            </a:r>
            <a:r>
              <a:rPr lang="en-US" dirty="0" err="1"/>
              <a:t>nb</a:t>
            </a:r>
            <a:r>
              <a:rPr lang="en-US" dirty="0"/>
              <a:t> Na content in TBI), RBC, HAS</a:t>
            </a:r>
          </a:p>
          <a:p>
            <a:r>
              <a:rPr lang="en-US" dirty="0"/>
              <a:t>Exercise caution before considering IV diuretics – patients can</a:t>
            </a:r>
            <a:r>
              <a:rPr lang="en-US" baseline="0" dirty="0"/>
              <a:t> become rapidly unstable if big fluid shifts, 20mg frusemide IV as starting dose in patients requiring diuresis but seek senior advice.</a:t>
            </a:r>
            <a:endParaRPr lang="en-US" dirty="0"/>
          </a:p>
          <a:p>
            <a:endParaRPr lang="en-US" dirty="0"/>
          </a:p>
          <a:p>
            <a:r>
              <a:rPr lang="en-US" dirty="0"/>
              <a:t>None of the above are perfect but taken together they should help guide your clinical decision making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FE077-1EA5-2847-8562-463B97712F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3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spontaneous ventilation systolic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blood pressure varies within the respiratory cycle by about 5-10mmHg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Pulsus paradoxus = variation &gt;10mmHg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Reverse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pulsus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paradoxus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occurs during controlled mechanical ventilation when arterial pressure rises during inspiration and falls during expiration due to changes in intra-thoracic pressure secondary to positive pressure ventilation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causes but hypovolaemia exacerbates the variation and is seen as obvious increase and decrease in arterial waveform amplitude with respiratory cycle – this is pulse pressure variation (PPV)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Indicates that the patient may be fluid responsive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FE077-1EA5-2847-8562-463B97712F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79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Extremely useful bedside test to assess fluid responsiveness – recommended in Covid-19 daily checklist</a:t>
            </a:r>
          </a:p>
          <a:p>
            <a:r>
              <a:rPr lang="en-US" dirty="0"/>
              <a:t>Allows you to judge how the patient might respond to a fluid bolus before you administer it </a:t>
            </a:r>
          </a:p>
          <a:p>
            <a:r>
              <a:rPr lang="en-US" dirty="0"/>
              <a:t>Using gravity to deliver a ‘bolus’ of plasma from the lower body circulation to the heart</a:t>
            </a:r>
          </a:p>
          <a:p>
            <a:r>
              <a:rPr lang="en-US" dirty="0"/>
              <a:t>If the response if positive/reassuring you can feel confident to give a bolus of IV fluid</a:t>
            </a:r>
          </a:p>
          <a:p>
            <a:r>
              <a:rPr lang="en-US" dirty="0"/>
              <a:t>If no response indicates adequately filled </a:t>
            </a:r>
          </a:p>
          <a:p>
            <a:r>
              <a:rPr lang="en-US" dirty="0"/>
              <a:t>If patient responds poorly – worsening oxygenation – returning the patient to semi-recumbent position will redistribute the fluid and no harm is done</a:t>
            </a:r>
          </a:p>
          <a:p>
            <a:endParaRPr lang="en-US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with patient at 45 degrees head up semi-recumbent position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 patient’s upper body to horizontal and passively raise legs at 45 degrees up – can use bed controls or two strong people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raising a leg each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Maximal effect occurs at 30-90 seconds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 for a 10% increase in stroke volume using a surrogate such as pulse pressure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arterial line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FE077-1EA5-2847-8562-463B97712F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66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you’ve decided</a:t>
            </a:r>
            <a:r>
              <a:rPr lang="en-GB" baseline="0" dirty="0"/>
              <a:t> to give a fluid challenge – how much, of what and how quickly?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250ml is a safe volume to start with 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Give ‘stat’ as easier to assess response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If you are considering further boluses consult senior clinician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We most commonly give crystalloid in form of a balanced salt solution such as </a:t>
            </a:r>
            <a:r>
              <a:rPr lang="en-GB" baseline="0" dirty="0" err="1"/>
              <a:t>plasmalyte</a:t>
            </a:r>
            <a:r>
              <a:rPr lang="en-GB" baseline="0" dirty="0"/>
              <a:t> or Hartmann’s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Human albumin is used as oncotic pressure it exerts draws fluid from interstitial space to the intravascular compartment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5%, 10% and 20% available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Packed red cells to keep </a:t>
            </a:r>
            <a:r>
              <a:rPr lang="en-GB" baseline="0" dirty="0" err="1"/>
              <a:t>Hb</a:t>
            </a:r>
            <a:r>
              <a:rPr lang="en-GB" baseline="0" dirty="0"/>
              <a:t> &gt;70 (some patients may have a higher transfusion trigger but confirm with senior clinician)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FE077-1EA5-2847-8562-463B97712F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DE5E9-79A3-4315-80C6-1D4C2A02C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2BC46-CBDB-47BC-84B7-403E26CF8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2C55D-D9F3-4C9D-83B2-ADCB62E7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8060-DFAF-461C-95F8-AB4102D3E096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EBDF8-3DAB-4CE6-BD21-978165DC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53EE2-C7C8-4DBB-B97C-44603439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AE8-930D-491D-8118-8F612B2DB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2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86C3-E06D-40B8-B427-9E06878F0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B18F4D-5D0A-426E-BE6E-D099193E8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C4613-338A-48C9-A295-C31A0A983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8060-DFAF-461C-95F8-AB4102D3E096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74332-16C6-4A2D-B853-D91A0D32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1575E-54B0-46F0-8021-482FC96C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AE8-930D-491D-8118-8F612B2DB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2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B38345-79CC-4920-B347-33D8E9319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FF81D-9F6A-4437-A3BB-F90C2A83E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C55DC-2C13-4D4D-B396-578B05CC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8060-DFAF-461C-95F8-AB4102D3E096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8ACB0-58FB-4BE2-90C6-A6019017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27823-B980-4E97-A45C-F7629295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AE8-930D-491D-8118-8F612B2DB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58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9472-595E-4E61-ACF5-CC7D71F7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6BE07-C741-4B50-9F8E-BF15B7974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B597F-AFFE-4861-A756-90C8AB89A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8060-DFAF-461C-95F8-AB4102D3E096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695F1-A676-473A-96E3-DDC4F4FC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14BE4-1ACF-4D62-ACF3-D520C66F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AE8-930D-491D-8118-8F612B2DB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47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188D-6080-4706-B70B-2756FF47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EB6DD-27B9-48E7-9463-F36B755B0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44230-F2B9-4AC4-8478-728E4E69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8060-DFAF-461C-95F8-AB4102D3E096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52B3F-CD58-4B59-BC9A-89C40FF9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0A2B2-BD3F-4317-B922-2F73CE30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AE8-930D-491D-8118-8F612B2DB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00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5F9A-C352-4754-A2CE-86076E70F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7BAF7-0B5A-47E4-9E87-1D195E5D3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B5CFE-722A-45DE-9275-E2BBB5B41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59BD8-08B1-41E4-8EB7-4AA7B791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8060-DFAF-461C-95F8-AB4102D3E096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BEB79-0473-4BB6-BB99-A5698E42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BDE2A-E032-4881-9B35-5B7216CA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AE8-930D-491D-8118-8F612B2DB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90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F36-BBF8-4F43-8497-8AFC162FE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785EB-245F-4030-87D2-D83E03DE3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ACBD8-40F8-4EC4-98A4-1A0D9C90F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CCCD1-6F7E-45BB-9135-918044707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15181-DD02-4366-8B90-5EB975701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52C84-1ECF-47BD-B439-09A725D5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8060-DFAF-461C-95F8-AB4102D3E096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65106F-2579-48F0-B385-F88634AF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481B4C-99C9-42A4-B6E7-84323BA5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AE8-930D-491D-8118-8F612B2DB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21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886E-5D57-482A-A93C-FC6C026AE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253D3-4E75-4239-980E-C2A0AF6B1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8060-DFAF-461C-95F8-AB4102D3E096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2950D-7EEE-4CA0-9237-E00E3631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F37D3-46E8-49A2-89CB-1BD2A31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AE8-930D-491D-8118-8F612B2DB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95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1F3E3A-650B-4002-AEEB-CEC87473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8060-DFAF-461C-95F8-AB4102D3E096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E9D6D-6500-45F9-AB89-528468179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DE474-9C13-471D-8493-F69E288D7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AE8-930D-491D-8118-8F612B2DB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70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C39F4-BD9C-4766-869A-87D453E9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D3480-27B2-4A64-BB39-6D2E209B0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4BAE5-93C5-4061-9BB6-5BD7D4738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72BCC-A9C8-4134-B741-9F36D3F6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8060-DFAF-461C-95F8-AB4102D3E096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4583E-C325-457A-BC1B-7266203A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A08F7-C6ED-4D9B-A3A3-10101AD3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AE8-930D-491D-8118-8F612B2DB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23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DEFE-4F39-47AE-83A1-C23A4687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9428E-8FA7-4C1F-84C5-FC52F8C23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51D83-55F5-4657-A52B-FD36B1B62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75ADD-1A15-4FB6-A4BC-2D55AF46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8060-DFAF-461C-95F8-AB4102D3E096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D88B5-F22A-4CB1-B115-07E6D517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AD46D-C124-4898-B752-76DBBECEE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AE8-930D-491D-8118-8F612B2DB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0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BDA383-C68B-46D2-AF26-610A5093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428FF-C997-4433-99E9-9A887FC52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5E9A3-EE24-42DF-A4E9-7BB515EE5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08060-DFAF-461C-95F8-AB4102D3E096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9F552-D5E6-48E6-BD21-A7A99D8F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B4680-ED3C-4896-8DBD-D4D6B01B4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DDAE8-930D-491D-8118-8F612B2DB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93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slide" Target="slide22.xml"/><Relationship Id="rId4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635E372-D717-4276-A1AA-8433C55BC8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CIRCULATION</a:t>
            </a:r>
            <a:endParaRPr lang="en-GB" sz="4800" b="1" dirty="0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A4381800-C064-4EA8-97E1-622EC98C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06" y="2236787"/>
            <a:ext cx="36083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70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32B172-1144-4279-A72F-37D3073A1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9" t="9682" r="11607" b="7937"/>
          <a:stretch/>
        </p:blipFill>
        <p:spPr>
          <a:xfrm>
            <a:off x="764203" y="0"/>
            <a:ext cx="10663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8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79F75C-4DA7-40AC-92A5-CAECD4C86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32" t="12741" r="17834" b="9037"/>
          <a:stretch/>
        </p:blipFill>
        <p:spPr>
          <a:xfrm>
            <a:off x="1136226" y="177489"/>
            <a:ext cx="9919547" cy="6680511"/>
          </a:xfrm>
          <a:prstGeom prst="rect">
            <a:avLst/>
          </a:prstGeom>
        </p:spPr>
      </p:pic>
      <p:pic>
        <p:nvPicPr>
          <p:cNvPr id="3" name="officeArt object" descr="Picture 1">
            <a:extLst>
              <a:ext uri="{FF2B5EF4-FFF2-40B4-BE49-F238E27FC236}">
                <a16:creationId xmlns:a16="http://schemas.microsoft.com/office/drawing/2014/main" id="{6D5CBEB9-F1D8-E8E3-D530-10D24B753D0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3387" y="6372679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70718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D5549-8928-4AF1-92E7-E40DAE51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+mn-lt"/>
              </a:rPr>
              <a:t>CENTRAL LINE CARE BUNDLE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A426E-E75C-4DA1-862B-B5FC6379C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b="1" dirty="0"/>
              <a:t>Surgical scrub hand hygiene, gown, gloves, hat, mask. </a:t>
            </a:r>
          </a:p>
          <a:p>
            <a:pPr marL="0" indent="0" algn="ctr">
              <a:buNone/>
            </a:pPr>
            <a:r>
              <a:rPr lang="en-GB" b="1" dirty="0"/>
              <a:t>2% chlorhexidine in alcohol for skin antisepsis </a:t>
            </a:r>
          </a:p>
          <a:p>
            <a:pPr marL="0" indent="0" algn="ctr">
              <a:buNone/>
            </a:pPr>
            <a:r>
              <a:rPr lang="en-US" b="1" dirty="0"/>
              <a:t>Maximal barrier precautions before insertion </a:t>
            </a:r>
          </a:p>
          <a:p>
            <a:pPr marL="0" indent="0" algn="ctr">
              <a:buNone/>
            </a:pPr>
            <a:r>
              <a:rPr lang="en-US" b="1" dirty="0"/>
              <a:t>Optimal catheter selection site</a:t>
            </a:r>
          </a:p>
          <a:p>
            <a:pPr marL="0" indent="0" algn="ctr">
              <a:buNone/>
            </a:pPr>
            <a:r>
              <a:rPr lang="en-GB" b="1" dirty="0"/>
              <a:t>Aseptic access technique </a:t>
            </a:r>
          </a:p>
          <a:p>
            <a:pPr marL="0" indent="0" algn="ctr">
              <a:buNone/>
            </a:pPr>
            <a:r>
              <a:rPr lang="en-GB" b="1" dirty="0"/>
              <a:t>Sterile, transparent dressings (replace 5-7 days or sooner if soiled)</a:t>
            </a:r>
          </a:p>
          <a:p>
            <a:pPr marL="0" indent="0" algn="ctr">
              <a:buNone/>
            </a:pPr>
            <a:r>
              <a:rPr lang="en-US" b="1" dirty="0"/>
              <a:t>Daily review of central line necessity with prompt removal of unnecessary lines </a:t>
            </a:r>
          </a:p>
          <a:p>
            <a:pPr marL="0" indent="0" algn="ctr">
              <a:buNone/>
            </a:pPr>
            <a:r>
              <a:rPr lang="en-US" b="1" dirty="0"/>
              <a:t>Alcohol based hub disinfection before access</a:t>
            </a:r>
          </a:p>
          <a:p>
            <a:pPr marL="0" indent="0" algn="ctr">
              <a:buNone/>
            </a:pPr>
            <a:r>
              <a:rPr lang="en-GB" b="1" dirty="0"/>
              <a:t>Education </a:t>
            </a:r>
          </a:p>
          <a:p>
            <a:endParaRPr lang="en-GB" dirty="0"/>
          </a:p>
        </p:txBody>
      </p:sp>
      <p:pic>
        <p:nvPicPr>
          <p:cNvPr id="4" name="officeArt object" descr="Picture 1">
            <a:extLst>
              <a:ext uri="{FF2B5EF4-FFF2-40B4-BE49-F238E27FC236}">
                <a16:creationId xmlns:a16="http://schemas.microsoft.com/office/drawing/2014/main" id="{41B9CD29-742C-5562-A9D5-3E361897A4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3387" y="6356350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416437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A658-401F-47C7-9243-DDE6CEB93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+mn-lt"/>
              </a:rPr>
              <a:t>WAVEFORMS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" name="officeArt object" descr="Picture 1">
            <a:extLst>
              <a:ext uri="{FF2B5EF4-FFF2-40B4-BE49-F238E27FC236}">
                <a16:creationId xmlns:a16="http://schemas.microsoft.com/office/drawing/2014/main" id="{5654AD13-D0DC-DF6F-E336-24B74A04A2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3387" y="6356350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4291520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A1F8-B4E8-4CF8-912E-85B827CC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+mn-lt"/>
              </a:rPr>
              <a:t>ARTERIAL PRESSURE WAVEFORM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FD4E35D1-EDB0-4C84-A0DA-FA4485E86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222" y1="16712" x2="31556" y2="22911"/>
                        <a14:foregroundMark x1="31556" y1="22911" x2="36000" y2="45553"/>
                        <a14:foregroundMark x1="36000" y1="45553" x2="39556" y2="52291"/>
                        <a14:foregroundMark x1="42524" y1="52171" x2="46222" y2="52022"/>
                        <a14:foregroundMark x1="39556" y1="52291" x2="41553" y2="52210"/>
                        <a14:foregroundMark x1="46222" y1="52022" x2="46444" y2="50943"/>
                        <a14:backgroundMark x1="40889" y1="61725" x2="40889" y2="61725"/>
                        <a14:backgroundMark x1="40667" y1="67385" x2="40667" y2="67385"/>
                        <a14:backgroundMark x1="40667" y1="71698" x2="40667" y2="71698"/>
                        <a14:backgroundMark x1="40889" y1="78976" x2="40889" y2="78976"/>
                        <a14:backgroundMark x1="34574" y1="15955" x2="40667" y2="16173"/>
                        <a14:backgroundMark x1="40667" y1="16173" x2="47333" y2="15633"/>
                        <a14:backgroundMark x1="47333" y1="15633" x2="40889" y2="16981"/>
                        <a14:backgroundMark x1="40889" y1="16981" x2="34596" y2="15996"/>
                        <a14:backgroundMark x1="34804" y1="16382" x2="46667" y2="23450"/>
                        <a14:backgroundMark x1="46667" y1="23450" x2="40444" y2="22372"/>
                        <a14:backgroundMark x1="40444" y1="22372" x2="40444" y2="38505"/>
                        <a14:backgroundMark x1="40484" y1="38710" x2="41778" y2="26685"/>
                        <a14:backgroundMark x1="41778" y1="26685" x2="40246" y2="37495"/>
                        <a14:backgroundMark x1="40808" y1="40358" x2="41333" y2="39084"/>
                        <a14:backgroundMark x1="40222" y1="55256" x2="40667" y2="63612"/>
                        <a14:backgroundMark x1="40667" y1="63612" x2="40889" y2="54717"/>
                        <a14:backgroundMark x1="40889" y1="54717" x2="41556" y2="79784"/>
                        <a14:backgroundMark x1="41556" y1="79784" x2="41333" y2="79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771"/>
            <a:ext cx="5010253" cy="4130675"/>
          </a:xfrm>
          <a:prstGeom prst="rect">
            <a:avLst/>
          </a:prstGeom>
        </p:spPr>
      </p:pic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FE52E13C-1B61-4129-A9E7-45D3C8F58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222" y1="16712" x2="31556" y2="22911"/>
                        <a14:foregroundMark x1="31556" y1="22911" x2="36000" y2="45553"/>
                        <a14:foregroundMark x1="36000" y1="45553" x2="39556" y2="52291"/>
                        <a14:foregroundMark x1="42524" y1="52171" x2="46222" y2="52022"/>
                        <a14:foregroundMark x1="39556" y1="52291" x2="41553" y2="52210"/>
                        <a14:foregroundMark x1="46222" y1="52022" x2="46444" y2="50943"/>
                        <a14:backgroundMark x1="40889" y1="61725" x2="40889" y2="61725"/>
                        <a14:backgroundMark x1="40667" y1="67385" x2="40667" y2="67385"/>
                        <a14:backgroundMark x1="40667" y1="71698" x2="40667" y2="71698"/>
                        <a14:backgroundMark x1="40889" y1="78976" x2="40889" y2="78976"/>
                        <a14:backgroundMark x1="34574" y1="15955" x2="40667" y2="16173"/>
                        <a14:backgroundMark x1="40667" y1="16173" x2="47333" y2="15633"/>
                        <a14:backgroundMark x1="47333" y1="15633" x2="40889" y2="16981"/>
                        <a14:backgroundMark x1="40889" y1="16981" x2="34596" y2="15996"/>
                        <a14:backgroundMark x1="34804" y1="16382" x2="46667" y2="23450"/>
                        <a14:backgroundMark x1="46667" y1="23450" x2="40444" y2="22372"/>
                        <a14:backgroundMark x1="40444" y1="22372" x2="40444" y2="38505"/>
                        <a14:backgroundMark x1="40484" y1="38710" x2="41778" y2="26685"/>
                        <a14:backgroundMark x1="41778" y1="26685" x2="40246" y2="37495"/>
                        <a14:backgroundMark x1="40808" y1="40358" x2="41333" y2="39084"/>
                        <a14:backgroundMark x1="40222" y1="55256" x2="40667" y2="63612"/>
                        <a14:backgroundMark x1="40667" y1="63612" x2="40889" y2="54717"/>
                        <a14:backgroundMark x1="40889" y1="54717" x2="41556" y2="79784"/>
                        <a14:backgroundMark x1="41556" y1="79784" x2="41333" y2="79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26770"/>
            <a:ext cx="5010253" cy="4130675"/>
          </a:xfrm>
          <a:prstGeom prst="rect">
            <a:avLst/>
          </a:prstGeom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483F9359-8138-4DAB-87E7-913285D1E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222" y1="16712" x2="31556" y2="22911"/>
                        <a14:foregroundMark x1="31556" y1="22911" x2="36000" y2="45553"/>
                        <a14:foregroundMark x1="36000" y1="45553" x2="39556" y2="52291"/>
                        <a14:foregroundMark x1="42524" y1="52171" x2="46222" y2="52022"/>
                        <a14:foregroundMark x1="39556" y1="52291" x2="41553" y2="52210"/>
                        <a14:foregroundMark x1="46222" y1="52022" x2="46444" y2="50943"/>
                        <a14:backgroundMark x1="40889" y1="61725" x2="40889" y2="61725"/>
                        <a14:backgroundMark x1="40667" y1="67385" x2="40667" y2="67385"/>
                        <a14:backgroundMark x1="40667" y1="71698" x2="40667" y2="71698"/>
                        <a14:backgroundMark x1="40889" y1="78976" x2="40889" y2="78976"/>
                        <a14:backgroundMark x1="34574" y1="15955" x2="40667" y2="16173"/>
                        <a14:backgroundMark x1="40667" y1="16173" x2="47333" y2="15633"/>
                        <a14:backgroundMark x1="47333" y1="15633" x2="40889" y2="16981"/>
                        <a14:backgroundMark x1="40889" y1="16981" x2="34596" y2="15996"/>
                        <a14:backgroundMark x1="34804" y1="16382" x2="46667" y2="23450"/>
                        <a14:backgroundMark x1="46667" y1="23450" x2="40444" y2="22372"/>
                        <a14:backgroundMark x1="40444" y1="22372" x2="40444" y2="38505"/>
                        <a14:backgroundMark x1="40484" y1="38710" x2="41778" y2="26685"/>
                        <a14:backgroundMark x1="41778" y1="26685" x2="40246" y2="37495"/>
                        <a14:backgroundMark x1="40808" y1="40358" x2="41333" y2="39084"/>
                        <a14:backgroundMark x1="40222" y1="55256" x2="40667" y2="63612"/>
                        <a14:backgroundMark x1="40667" y1="63612" x2="40889" y2="54717"/>
                        <a14:backgroundMark x1="40889" y1="54717" x2="41556" y2="79784"/>
                        <a14:backgroundMark x1="41556" y1="79784" x2="41333" y2="79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926769"/>
            <a:ext cx="5010253" cy="41306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3EB4FD-E127-4F9D-8C02-6D2A9293DC69}"/>
              </a:ext>
            </a:extLst>
          </p:cNvPr>
          <p:cNvCxnSpPr>
            <a:cxnSpLocks/>
          </p:cNvCxnSpPr>
          <p:nvPr/>
        </p:nvCxnSpPr>
        <p:spPr>
          <a:xfrm flipV="1">
            <a:off x="544286" y="2013857"/>
            <a:ext cx="0" cy="35378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906BB0E-B025-48F6-8965-44F78BB31D54}"/>
              </a:ext>
            </a:extLst>
          </p:cNvPr>
          <p:cNvSpPr txBox="1"/>
          <p:nvPr/>
        </p:nvSpPr>
        <p:spPr>
          <a:xfrm>
            <a:off x="87087" y="2265150"/>
            <a:ext cx="4571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120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80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40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0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137387-43CC-4345-BE76-156454CF1066}"/>
              </a:ext>
            </a:extLst>
          </p:cNvPr>
          <p:cNvSpPr txBox="1"/>
          <p:nvPr/>
        </p:nvSpPr>
        <p:spPr>
          <a:xfrm>
            <a:off x="130630" y="1404257"/>
            <a:ext cx="1480457" cy="373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mmHg</a:t>
            </a:r>
            <a:endParaRPr lang="en-GB" b="1" dirty="0"/>
          </a:p>
        </p:txBody>
      </p:sp>
      <p:pic>
        <p:nvPicPr>
          <p:cNvPr id="3" name="officeArt object" descr="Picture 1">
            <a:extLst>
              <a:ext uri="{FF2B5EF4-FFF2-40B4-BE49-F238E27FC236}">
                <a16:creationId xmlns:a16="http://schemas.microsoft.com/office/drawing/2014/main" id="{6A901625-1105-2358-D062-583D8A11B1E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3387" y="6356350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852408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A1F8-B4E8-4CF8-912E-85B827CC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04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+mn-lt"/>
              </a:rPr>
              <a:t>CENTRAL VENOUS PRESSURE WAVEFORM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15669F-305E-44F4-BAEE-2EAB29904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87" r="10312"/>
          <a:stretch/>
        </p:blipFill>
        <p:spPr>
          <a:xfrm>
            <a:off x="1045029" y="2449286"/>
            <a:ext cx="2786742" cy="1959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829C52-EF58-49FB-9BF5-3341EC0A1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87" r="10312"/>
          <a:stretch/>
        </p:blipFill>
        <p:spPr>
          <a:xfrm>
            <a:off x="3831768" y="2498271"/>
            <a:ext cx="2786742" cy="1959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62A9FF-305D-4DC3-BA72-9FF315BA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87" r="55938"/>
          <a:stretch/>
        </p:blipFill>
        <p:spPr>
          <a:xfrm>
            <a:off x="9405246" y="2618011"/>
            <a:ext cx="1197428" cy="19594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2C9FB9-4714-42D8-8FCB-4A7A96F5D1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87" r="10312"/>
          <a:stretch/>
        </p:blipFill>
        <p:spPr>
          <a:xfrm>
            <a:off x="6618507" y="2558141"/>
            <a:ext cx="2786742" cy="195942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94E4A2-314B-4FEF-9765-0F9EB1123578}"/>
              </a:ext>
            </a:extLst>
          </p:cNvPr>
          <p:cNvCxnSpPr>
            <a:cxnSpLocks/>
          </p:cNvCxnSpPr>
          <p:nvPr/>
        </p:nvCxnSpPr>
        <p:spPr>
          <a:xfrm>
            <a:off x="1045029" y="2449287"/>
            <a:ext cx="0" cy="2427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F9A7AD-70CC-4CB6-8D50-BC82412E638C}"/>
              </a:ext>
            </a:extLst>
          </p:cNvPr>
          <p:cNvCxnSpPr/>
          <p:nvPr/>
        </p:nvCxnSpPr>
        <p:spPr>
          <a:xfrm>
            <a:off x="1045029" y="4887686"/>
            <a:ext cx="9742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9D045FD-FD13-4FA4-BCE3-C694A89E10A6}"/>
              </a:ext>
            </a:extLst>
          </p:cNvPr>
          <p:cNvSpPr txBox="1"/>
          <p:nvPr/>
        </p:nvSpPr>
        <p:spPr>
          <a:xfrm>
            <a:off x="674960" y="2114016"/>
            <a:ext cx="424497" cy="296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20</a:t>
            </a:r>
          </a:p>
          <a:p>
            <a:pPr>
              <a:lnSpc>
                <a:spcPct val="150000"/>
              </a:lnSpc>
            </a:pPr>
            <a:endParaRPr lang="en-US" sz="1400" b="1" dirty="0"/>
          </a:p>
          <a:p>
            <a:pPr>
              <a:lnSpc>
                <a:spcPct val="150000"/>
              </a:lnSpc>
            </a:pPr>
            <a:r>
              <a:rPr lang="en-US" sz="1400" b="1" dirty="0"/>
              <a:t>15</a:t>
            </a:r>
          </a:p>
          <a:p>
            <a:pPr>
              <a:lnSpc>
                <a:spcPct val="150000"/>
              </a:lnSpc>
            </a:pPr>
            <a:endParaRPr lang="en-US" sz="1400" b="1" dirty="0"/>
          </a:p>
          <a:p>
            <a:pPr>
              <a:lnSpc>
                <a:spcPct val="150000"/>
              </a:lnSpc>
            </a:pPr>
            <a:r>
              <a:rPr lang="en-US" sz="1400" b="1" dirty="0"/>
              <a:t>10</a:t>
            </a:r>
          </a:p>
          <a:p>
            <a:pPr>
              <a:lnSpc>
                <a:spcPct val="150000"/>
              </a:lnSpc>
            </a:pPr>
            <a:endParaRPr lang="en-US" sz="1400" b="1" dirty="0"/>
          </a:p>
          <a:p>
            <a:pPr>
              <a:lnSpc>
                <a:spcPct val="150000"/>
              </a:lnSpc>
            </a:pPr>
            <a:r>
              <a:rPr lang="en-US" sz="1400" b="1" dirty="0"/>
              <a:t>5</a:t>
            </a:r>
          </a:p>
          <a:p>
            <a:pPr>
              <a:lnSpc>
                <a:spcPct val="150000"/>
              </a:lnSpc>
            </a:pPr>
            <a:endParaRPr lang="en-US" sz="1400" b="1" dirty="0"/>
          </a:p>
          <a:p>
            <a:pPr>
              <a:lnSpc>
                <a:spcPct val="150000"/>
              </a:lnSpc>
            </a:pPr>
            <a:r>
              <a:rPr lang="en-US" sz="1400" b="1" dirty="0"/>
              <a:t>0</a:t>
            </a:r>
            <a:endParaRPr lang="en-GB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4D349C-EFF1-4B27-B157-EDAAF28A72CE}"/>
              </a:ext>
            </a:extLst>
          </p:cNvPr>
          <p:cNvSpPr txBox="1"/>
          <p:nvPr/>
        </p:nvSpPr>
        <p:spPr>
          <a:xfrm>
            <a:off x="402771" y="1707354"/>
            <a:ext cx="1480457" cy="373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mmHg</a:t>
            </a:r>
            <a:endParaRPr lang="en-GB" b="1" dirty="0"/>
          </a:p>
        </p:txBody>
      </p:sp>
      <p:pic>
        <p:nvPicPr>
          <p:cNvPr id="3" name="officeArt object" descr="Picture 1">
            <a:extLst>
              <a:ext uri="{FF2B5EF4-FFF2-40B4-BE49-F238E27FC236}">
                <a16:creationId xmlns:a16="http://schemas.microsoft.com/office/drawing/2014/main" id="{F117933D-E2CB-75CB-F1EE-61C62461B9B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3387" y="6356350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826980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A1F8-B4E8-4CF8-912E-85B827CC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+mn-lt"/>
              </a:rPr>
              <a:t>ICU PATIENT PRESSURE WAVEFORM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7" name="Picture 6" descr="A close up of a blackboard&#10;&#10;Description automatically generated">
            <a:extLst>
              <a:ext uri="{FF2B5EF4-FFF2-40B4-BE49-F238E27FC236}">
                <a16:creationId xmlns:a16="http://schemas.microsoft.com/office/drawing/2014/main" id="{2DF09F53-E585-494A-B844-C3AD717CC5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10"/>
          <a:stretch/>
        </p:blipFill>
        <p:spPr>
          <a:xfrm>
            <a:off x="1099456" y="1966912"/>
            <a:ext cx="9557658" cy="33235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0E212F-3170-44B3-9994-B6C7978A98F0}"/>
              </a:ext>
            </a:extLst>
          </p:cNvPr>
          <p:cNvSpPr txBox="1"/>
          <p:nvPr/>
        </p:nvSpPr>
        <p:spPr>
          <a:xfrm>
            <a:off x="2492829" y="5758543"/>
            <a:ext cx="649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Make sure you understand and </a:t>
            </a:r>
            <a:r>
              <a:rPr lang="en-US" b="1" dirty="0" err="1"/>
              <a:t>recognise</a:t>
            </a:r>
            <a:r>
              <a:rPr lang="en-US" b="1" dirty="0"/>
              <a:t> the difference</a:t>
            </a:r>
            <a:endParaRPr lang="en-GB" b="1" dirty="0"/>
          </a:p>
        </p:txBody>
      </p:sp>
      <p:pic>
        <p:nvPicPr>
          <p:cNvPr id="3" name="officeArt object" descr="Picture 1">
            <a:extLst>
              <a:ext uri="{FF2B5EF4-FFF2-40B4-BE49-F238E27FC236}">
                <a16:creationId xmlns:a16="http://schemas.microsoft.com/office/drawing/2014/main" id="{030FC274-889F-DF16-D6C1-C6A5A8AAC1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3387" y="6356350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5027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5192E-1582-4108-87DD-295B01F77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+mn-lt"/>
              </a:rPr>
              <a:t>CARDIOVASCULAR 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SUPPORT</a:t>
            </a:r>
            <a:endParaRPr lang="en-GB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EF128-101A-4691-90D7-A18D90674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0" y="1334123"/>
            <a:ext cx="2489532" cy="5284033"/>
          </a:xfrm>
          <a:prstGeom prst="rect">
            <a:avLst/>
          </a:prstGeom>
        </p:spPr>
      </p:pic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5679797" y="2458387"/>
            <a:ext cx="674557" cy="7045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5351489" y="4811843"/>
            <a:ext cx="1289154" cy="13341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officeArt object" descr="Picture 1">
            <a:extLst>
              <a:ext uri="{FF2B5EF4-FFF2-40B4-BE49-F238E27FC236}">
                <a16:creationId xmlns:a16="http://schemas.microsoft.com/office/drawing/2014/main" id="{715D6912-0559-3BB5-645E-5E8B4C0640A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43387" y="6356350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838449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EFA90-62FF-FB42-9496-890C98C7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660E2"/>
                </a:solidFill>
                <a:latin typeface="+mn-lt"/>
              </a:rPr>
              <a:t>ASSESSING FLUID BALANCE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F4F534-184C-8E46-9CD2-902BF54A5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79424" y="1825625"/>
            <a:ext cx="3833152" cy="4351338"/>
          </a:xfrm>
        </p:spPr>
      </p:pic>
      <p:pic>
        <p:nvPicPr>
          <p:cNvPr id="3" name="officeArt object" descr="Picture 1">
            <a:extLst>
              <a:ext uri="{FF2B5EF4-FFF2-40B4-BE49-F238E27FC236}">
                <a16:creationId xmlns:a16="http://schemas.microsoft.com/office/drawing/2014/main" id="{B4A11C23-DB43-D3DE-F2FE-50032FAE572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3387" y="6356350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741349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B2D4-AB1D-4A4F-A7A9-82F8360B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660E2"/>
                </a:solidFill>
                <a:latin typeface="+mn-lt"/>
              </a:rPr>
              <a:t>‘SWINGING’ ARTERIAL LINE WAVEFORM</a:t>
            </a:r>
            <a:endParaRPr lang="en-US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ED785-3623-7D45-A11F-BD80B4972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50" y="2210860"/>
            <a:ext cx="6388100" cy="4196289"/>
          </a:xfrm>
          <a:prstGeom prst="rect">
            <a:avLst/>
          </a:prstGeom>
        </p:spPr>
      </p:pic>
      <p:pic>
        <p:nvPicPr>
          <p:cNvPr id="3" name="officeArt object" descr="Picture 1">
            <a:extLst>
              <a:ext uri="{FF2B5EF4-FFF2-40B4-BE49-F238E27FC236}">
                <a16:creationId xmlns:a16="http://schemas.microsoft.com/office/drawing/2014/main" id="{64E9A353-0786-98C4-4F05-1AB4990FCC7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3387" y="6356350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01109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20AF89-5539-F14F-9E64-57C86C778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4955164" cy="250031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C8A585-8594-E843-AFBB-D3FA04E40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1653725"/>
            <a:ext cx="3251200" cy="2574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F21604-4DD3-4449-9A27-E89FB80AE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358" y="4364038"/>
            <a:ext cx="4127006" cy="2305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562C8C-5559-424F-9E5C-5254FFF8E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1300" y="4362450"/>
            <a:ext cx="3746500" cy="2101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10DE87-7ACF-804D-A10B-D4FF7BF6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+mn-lt"/>
              </a:rPr>
              <a:t>ARTERIAL CANNULA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" name="officeArt object" descr="Picture 1">
            <a:extLst>
              <a:ext uri="{FF2B5EF4-FFF2-40B4-BE49-F238E27FC236}">
                <a16:creationId xmlns:a16="http://schemas.microsoft.com/office/drawing/2014/main" id="{8D128E2E-B76B-9DD9-1004-B82D1E1590F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43387" y="6356350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24057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549-2039-D348-8D6A-B252053A1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660E2"/>
                </a:solidFill>
                <a:latin typeface="+mn-lt"/>
              </a:rPr>
              <a:t>PASSIVE LEG RAISE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541ADB-C876-3340-84E0-8A186A1AF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9201" y="1924050"/>
            <a:ext cx="10504599" cy="3556794"/>
          </a:xfrm>
        </p:spPr>
      </p:pic>
      <p:pic>
        <p:nvPicPr>
          <p:cNvPr id="3" name="officeArt object" descr="Picture 1">
            <a:extLst>
              <a:ext uri="{FF2B5EF4-FFF2-40B4-BE49-F238E27FC236}">
                <a16:creationId xmlns:a16="http://schemas.microsoft.com/office/drawing/2014/main" id="{6ECD4F1B-A208-032F-42B5-0EB2775C68C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3387" y="6356350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326384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AD50FD-ABEF-7D45-87F0-7C332511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660E2"/>
                </a:solidFill>
                <a:latin typeface="+mn-lt"/>
              </a:rPr>
              <a:t>TYPES OF FLUID</a:t>
            </a:r>
            <a:endParaRPr lang="en-US" dirty="0">
              <a:latin typeface="+mn-lt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0F2AF4C-83EA-4F49-B7F0-4B3CC411B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704" y="1870472"/>
            <a:ext cx="2212081" cy="43513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C85F60-85D2-A64A-94A5-174705819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227" y="2317354"/>
            <a:ext cx="3778464" cy="3457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3684FE-75E7-5346-90D1-7E5A6802E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1133" y="1331120"/>
            <a:ext cx="3380317" cy="5070475"/>
          </a:xfrm>
          <a:prstGeom prst="rect">
            <a:avLst/>
          </a:prstGeom>
        </p:spPr>
      </p:pic>
      <p:pic>
        <p:nvPicPr>
          <p:cNvPr id="2" name="officeArt object" descr="Picture 1">
            <a:extLst>
              <a:ext uri="{FF2B5EF4-FFF2-40B4-BE49-F238E27FC236}">
                <a16:creationId xmlns:a16="http://schemas.microsoft.com/office/drawing/2014/main" id="{6B467E57-0724-BA0B-C0D9-1DA206AAB6C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43387" y="6356350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857304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2B2F9-227F-F747-8A9E-BE43F840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+mn-lt"/>
              </a:rPr>
              <a:t>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544D8-71DB-D54C-94B1-0FF969F10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BP   =   CO   x   SVR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CO   =   SV   x   HR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fficeArt object" descr="Picture 1">
            <a:extLst>
              <a:ext uri="{FF2B5EF4-FFF2-40B4-BE49-F238E27FC236}">
                <a16:creationId xmlns:a16="http://schemas.microsoft.com/office/drawing/2014/main" id="{31A05A74-13CF-064B-B308-F5F6F6D117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3387" y="6356350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8741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89744" y="5756223"/>
            <a:ext cx="11572407" cy="94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5299E-6AB7-8C4D-AC6C-B5E48CE56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97" y="3361518"/>
            <a:ext cx="5219700" cy="181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2A534-24C5-AE42-BEF4-837DC649B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97" y="1418418"/>
            <a:ext cx="5321300" cy="1943100"/>
          </a:xfrm>
          <a:prstGeom prst="rect">
            <a:avLst/>
          </a:prstGeom>
        </p:spPr>
      </p:pic>
      <p:pic>
        <p:nvPicPr>
          <p:cNvPr id="2" name="officeArt object" descr="Picture 1">
            <a:extLst>
              <a:ext uri="{FF2B5EF4-FFF2-40B4-BE49-F238E27FC236}">
                <a16:creationId xmlns:a16="http://schemas.microsoft.com/office/drawing/2014/main" id="{BE0D2E42-5476-B941-A219-05FC488CE7B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43387" y="6356350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910053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89744" y="5756223"/>
            <a:ext cx="11572407" cy="94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4DACEC-69F3-8047-A907-F41C4144D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14" y="972631"/>
            <a:ext cx="3440336" cy="1245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C14D86-B56A-1C46-B9E3-827663E10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49" y="2723616"/>
            <a:ext cx="3191302" cy="1227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3BB68B-C5BB-8847-8C35-15A47207E5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69" y="4456749"/>
            <a:ext cx="3274156" cy="1189198"/>
          </a:xfrm>
          <a:prstGeom prst="rect">
            <a:avLst/>
          </a:prstGeom>
        </p:spPr>
      </p:pic>
      <p:pic>
        <p:nvPicPr>
          <p:cNvPr id="2" name="officeArt object" descr="Picture 1">
            <a:extLst>
              <a:ext uri="{FF2B5EF4-FFF2-40B4-BE49-F238E27FC236}">
                <a16:creationId xmlns:a16="http://schemas.microsoft.com/office/drawing/2014/main" id="{B8A7E66B-F5DC-B4F3-F136-80481E413CA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43387" y="6356350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802387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219D77-CC2B-8A4F-B4E7-EC600409B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17" y="2312203"/>
            <a:ext cx="3932767" cy="1379264"/>
          </a:xfrm>
          <a:prstGeom prst="rect">
            <a:avLst/>
          </a:prstGeom>
        </p:spPr>
      </p:pic>
      <p:pic>
        <p:nvPicPr>
          <p:cNvPr id="2" name="officeArt object" descr="Picture 1">
            <a:extLst>
              <a:ext uri="{FF2B5EF4-FFF2-40B4-BE49-F238E27FC236}">
                <a16:creationId xmlns:a16="http://schemas.microsoft.com/office/drawing/2014/main" id="{CEB4EB60-B952-F137-DE92-441D3A245CC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3387" y="6356350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835632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EF128-101A-4691-90D7-A18D906742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3B894-CEEA-C84E-856E-BE91A5B5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82" y="4785387"/>
            <a:ext cx="3280408" cy="607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71A1EA-0E8C-4F48-8B87-FEA47E76F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176" y="2873612"/>
            <a:ext cx="3356821" cy="1127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A72A1-2D59-4347-AE65-86465C83BC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54" y="792097"/>
            <a:ext cx="3488267" cy="1194061"/>
          </a:xfrm>
          <a:prstGeom prst="rect">
            <a:avLst/>
          </a:prstGeom>
        </p:spPr>
      </p:pic>
      <p:pic>
        <p:nvPicPr>
          <p:cNvPr id="2" name="officeArt object" descr="Picture 1">
            <a:extLst>
              <a:ext uri="{FF2B5EF4-FFF2-40B4-BE49-F238E27FC236}">
                <a16:creationId xmlns:a16="http://schemas.microsoft.com/office/drawing/2014/main" id="{15CA8D4E-E482-5435-6757-EEAFA9FA5FB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43387" y="6356350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31039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F0E1-5324-AC4C-B55D-F007C60F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+mn-lt"/>
              </a:rPr>
              <a:t>CENTRAL VENOUS ACCESS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6B49D2-930A-5C4D-93CB-216B2D27B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65630" y="1690688"/>
            <a:ext cx="5830065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5C216F-6D0E-D54E-ACCB-FCB16584A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292" y="1690688"/>
            <a:ext cx="3006278" cy="443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6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79F75C-4DA7-40AC-92A5-CAECD4C86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32" t="12741" r="17834" b="9037"/>
          <a:stretch/>
        </p:blipFill>
        <p:spPr>
          <a:xfrm>
            <a:off x="1136226" y="177489"/>
            <a:ext cx="9919547" cy="6680511"/>
          </a:xfrm>
          <a:prstGeom prst="rect">
            <a:avLst/>
          </a:prstGeom>
        </p:spPr>
      </p:pic>
      <p:pic>
        <p:nvPicPr>
          <p:cNvPr id="3" name="officeArt object" descr="Picture 1">
            <a:extLst>
              <a:ext uri="{FF2B5EF4-FFF2-40B4-BE49-F238E27FC236}">
                <a16:creationId xmlns:a16="http://schemas.microsoft.com/office/drawing/2014/main" id="{7D19A19D-21DD-D679-88B7-9D3C0FB4C75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3387" y="6356350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43910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A658-401F-47C7-9243-DDE6CEB93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+mn-lt"/>
              </a:rPr>
              <a:t>US GUIDED INSERTION OF CVL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" name="officeArt object" descr="Picture 1">
            <a:extLst>
              <a:ext uri="{FF2B5EF4-FFF2-40B4-BE49-F238E27FC236}">
                <a16:creationId xmlns:a16="http://schemas.microsoft.com/office/drawing/2014/main" id="{E72161B1-5EC1-D9D5-5475-473DE7E52B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3387" y="6356350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74273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man, riding, wave&#10;&#10;Description automatically generated">
            <a:extLst>
              <a:ext uri="{FF2B5EF4-FFF2-40B4-BE49-F238E27FC236}">
                <a16:creationId xmlns:a16="http://schemas.microsoft.com/office/drawing/2014/main" id="{63C80B3A-9C7C-49DA-B2CF-3EB80DEA3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t="11111" r="20119" b="7619"/>
          <a:stretch/>
        </p:blipFill>
        <p:spPr>
          <a:xfrm>
            <a:off x="1872342" y="41744"/>
            <a:ext cx="7892143" cy="681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5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697226-D441-4FD8-BE5A-39B47A250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1" t="9048" r="11786" b="6508"/>
          <a:stretch/>
        </p:blipFill>
        <p:spPr>
          <a:xfrm>
            <a:off x="1001485" y="9538"/>
            <a:ext cx="10272963" cy="67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6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4D1F74-37F2-4353-9CAE-D5F7D6FFBE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18" t="9206" r="12054" b="7460"/>
          <a:stretch/>
        </p:blipFill>
        <p:spPr>
          <a:xfrm>
            <a:off x="867488" y="0"/>
            <a:ext cx="10457024" cy="686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92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1E119-ACBE-4B3E-B46B-5F55DFEF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29" t="9364" r="12053" b="7779"/>
          <a:stretch/>
        </p:blipFill>
        <p:spPr>
          <a:xfrm>
            <a:off x="1001486" y="-10396"/>
            <a:ext cx="10539435" cy="68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50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1509</Words>
  <Application>Microsoft Office PowerPoint</Application>
  <PresentationFormat>Widescreen</PresentationFormat>
  <Paragraphs>214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ARTERIAL CANNULA</vt:lpstr>
      <vt:lpstr>CENTRAL VENOUS ACCESS</vt:lpstr>
      <vt:lpstr>PowerPoint Presentation</vt:lpstr>
      <vt:lpstr>US GUIDED INSERTION OF CVL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CENTRAL LINE CARE BUNDLE </vt:lpstr>
      <vt:lpstr>WAVEFORMS</vt:lpstr>
      <vt:lpstr>ARTERIAL PRESSURE WAVEFORM</vt:lpstr>
      <vt:lpstr>CENTRAL VENOUS PRESSURE WAVEFORM</vt:lpstr>
      <vt:lpstr>ICU PATIENT PRESSURE WAVEFORM</vt:lpstr>
      <vt:lpstr>CARDIOVASCULAR SUPPORT</vt:lpstr>
      <vt:lpstr>ASSESSING FLUID BALANCE</vt:lpstr>
      <vt:lpstr>‘SWINGING’ ARTERIAL LINE WAVEFORM</vt:lpstr>
      <vt:lpstr>PASSIVE LEG RAISE</vt:lpstr>
      <vt:lpstr>TYPES OF FLUID</vt:lpstr>
      <vt:lpstr>PHYSIOLOGY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 Cockroft</dc:creator>
  <cp:lastModifiedBy>Andy Georgiou</cp:lastModifiedBy>
  <cp:revision>4</cp:revision>
  <dcterms:created xsi:type="dcterms:W3CDTF">2020-02-15T18:03:50Z</dcterms:created>
  <dcterms:modified xsi:type="dcterms:W3CDTF">2024-12-29T18:04:09Z</dcterms:modified>
</cp:coreProperties>
</file>